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409" r:id="rId6"/>
    <p:sldId id="319" r:id="rId7"/>
    <p:sldId id="459" r:id="rId8"/>
    <p:sldId id="455" r:id="rId9"/>
    <p:sldId id="463" r:id="rId10"/>
    <p:sldId id="461" r:id="rId11"/>
    <p:sldId id="4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3E2D1F-0040-4C11-903C-D2C7214B9655}" name="McNally, Bryan A" initials="MA" userId="S::mcnallba@ottawapolice.ca::355ff150-7fe2-4d95-9232-487c29a4a1dc" providerId="AD"/>
  <p188:author id="{A45F5028-EA7B-E6C3-A555-111CD8A63AEE}" name="Maloney, Kevin" initials="KM" userId="S::MaloneKX@ottawapolice.ca::eab9fd87-c85a-4677-a2ab-586560d1277b" providerId="AD"/>
  <p188:author id="{F8EAFB8F-2808-5A6C-A26E-351791562E53}" name="Kirkland, Dina" initials="KD" userId="S::kirklads@ottawapolice.ca::a7fd132c-8437-4f5b-b27a-3a2599beea51" providerId="AD"/>
  <p188:author id="{A79F729E-B1BA-F679-CBE8-92B20FAE0E6A}" name="Grace, Anita X" initials="GX" userId="S::graceax@ottawapolice.ca::10e86f38-ed4a-4b69-b7d5-2411720ce468" providerId="AD"/>
  <p188:author id="{E39C68AE-F11C-8F4E-9B8D-1206361E6656}" name="Bitanga-Almaden, Therese" initials="BT" userId="S::bitangte@ottawapolice.ca::bebce136-371b-4580-815c-45d4a09960a9" providerId="AD"/>
  <p188:author id="{15D626B7-FE04-9CCA-A42A-8E8C1F26A5ED}" name="Anderson, Michael J" initials="AJ" userId="S::andersmj@ottawapolice.ca::a33cb26c-4b27-4d1c-af59-52a20dcde2f8" providerId="AD"/>
  <p188:author id="{BBD9D1B8-431A-0EBE-2CC6-3C193A0F7A73}" name="Lush, Trevor" initials="LT" userId="S::lushtc@ottawapolice.ca::370a98e0-5ab6-4340-9629-b70fc671c17d" providerId="AD"/>
  <p188:author id="{40C0EACC-577F-6F3C-1290-E4588CFD4A94}" name="Maloney, Kevin" initials="MK" userId="S::malonekx@ottawapolice.ca::eab9fd87-c85a-4677-a2ab-586560d1277b" providerId="AD"/>
  <p188:author id="{96DC45E0-BBA7-D78B-1EFF-77CD144243D6}" name="St-Jean, Stephane" initials="SS" userId="S::stjeansx@ottawapolice.ca::9f272c0a-222f-4444-8f79-a9f28edf36e2" providerId="AD"/>
  <p188:author id="{186FA6F9-4EA8-8AEA-4C88-E0C614827350}" name="Grace, Anita X" initials="GAX" userId="S::GraceAX@ottawapolice.ca::10e86f38-ed4a-4b69-b7d5-2411720ce4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pgood, Cameron D" initials="HD" lastIdx="8" clrIdx="0">
    <p:extLst>
      <p:ext uri="{19B8F6BF-5375-455C-9EA6-DF929625EA0E}">
        <p15:presenceInfo xmlns:p15="http://schemas.microsoft.com/office/powerpoint/2012/main" userId="S::hopgoocd@ottawapolice.ca::da029911-f9cd-4517-af11-b8eb310b2385" providerId="AD"/>
      </p:ext>
    </p:extLst>
  </p:cmAuthor>
  <p:cmAuthor id="2" name="St-Jean, Stephane" initials="SS" lastIdx="6" clrIdx="1">
    <p:extLst>
      <p:ext uri="{19B8F6BF-5375-455C-9EA6-DF929625EA0E}">
        <p15:presenceInfo xmlns:p15="http://schemas.microsoft.com/office/powerpoint/2012/main" userId="S::stjeansx@ottawapolice.ca::9f272c0a-222f-4444-8f79-a9f28edf36e2" providerId="AD"/>
      </p:ext>
    </p:extLst>
  </p:cmAuthor>
  <p:cmAuthor id="3" name="McNally, Bryan A" initials="MA" lastIdx="3" clrIdx="2">
    <p:extLst>
      <p:ext uri="{19B8F6BF-5375-455C-9EA6-DF929625EA0E}">
        <p15:presenceInfo xmlns:p15="http://schemas.microsoft.com/office/powerpoint/2012/main" userId="S::mcnallba@ottawapolice.ca::355ff150-7fe2-4d95-9232-487c29a4a1dc" providerId="AD"/>
      </p:ext>
    </p:extLst>
  </p:cmAuthor>
  <p:cmAuthor id="4" name="Anderson, Michael J" initials="AJ" lastIdx="5" clrIdx="3">
    <p:extLst>
      <p:ext uri="{19B8F6BF-5375-455C-9EA6-DF929625EA0E}">
        <p15:presenceInfo xmlns:p15="http://schemas.microsoft.com/office/powerpoint/2012/main" userId="S::andersmj@ottawapolice.ca::a33cb26c-4b27-4d1c-af59-52a20dcde2f8" providerId="AD"/>
      </p:ext>
    </p:extLst>
  </p:cmAuthor>
  <p:cmAuthor id="5" name="Ferguson, Patricia K" initials="FK" lastIdx="3" clrIdx="4">
    <p:extLst>
      <p:ext uri="{19B8F6BF-5375-455C-9EA6-DF929625EA0E}">
        <p15:presenceInfo xmlns:p15="http://schemas.microsoft.com/office/powerpoint/2012/main" userId="S::ferguspk@ottawapolice.ca::2f62e29d-3965-43ea-a9c1-40e96da03f9a" providerId="AD"/>
      </p:ext>
    </p:extLst>
  </p:cmAuthor>
  <p:cmAuthor id="6" name="Renaud, Jason" initials="RJ" lastIdx="2" clrIdx="5">
    <p:extLst>
      <p:ext uri="{19B8F6BF-5375-455C-9EA6-DF929625EA0E}">
        <p15:presenceInfo xmlns:p15="http://schemas.microsoft.com/office/powerpoint/2012/main" userId="S::renaudja@ottawapolice.ca::76bc94ad-cac6-40b4-890e-27e42730e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D3D"/>
    <a:srgbClr val="003DA5"/>
    <a:srgbClr val="008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4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104" y="198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BABB-1B10-49E6-AB36-80AB2E2DFAF7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FE4B-3EC1-42B7-B001-4B781650A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ED878-D74B-4A34-84FC-A7F87D4B52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FE4B-3EC1-42B7-B001-4B781650A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F380-D572-434C-931F-06BDC52F4F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2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83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520002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00194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01939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1939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119643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9835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98349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8349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81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520002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00194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01939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1939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92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119643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98350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8350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9835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20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9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520002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00194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01939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1939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40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9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119643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9835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0706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0706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1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932714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1917" y="3396484"/>
            <a:ext cx="3160483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229" y="2140176"/>
            <a:ext cx="3494314" cy="3487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ildplatzhalter 1"/>
          <p:cNvSpPr>
            <a:spLocks noGrp="1"/>
          </p:cNvSpPr>
          <p:nvPr>
            <p:ph type="pic" sz="quarter" idx="13"/>
          </p:nvPr>
        </p:nvSpPr>
        <p:spPr>
          <a:xfrm>
            <a:off x="4734154" y="1121229"/>
            <a:ext cx="2700789" cy="4506685"/>
          </a:xfrm>
          <a:ln w="257175">
            <a:solidFill>
              <a:schemeClr val="bg1"/>
            </a:solidFill>
            <a:miter lim="800000"/>
          </a:ln>
        </p:spPr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7" y="6130928"/>
            <a:ext cx="1431053" cy="73045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01917" y="1112143"/>
            <a:ext cx="3464152" cy="2130126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994310" y="809052"/>
            <a:ext cx="3464152" cy="104989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54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"/>
          <p:cNvSpPr>
            <a:spLocks noGrp="1"/>
          </p:cNvSpPr>
          <p:nvPr>
            <p:ph type="pic" sz="quarter" idx="13"/>
          </p:nvPr>
        </p:nvSpPr>
        <p:spPr>
          <a:xfrm>
            <a:off x="856342" y="3698985"/>
            <a:ext cx="4782458" cy="2286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5660" y="1023258"/>
            <a:ext cx="5043711" cy="49617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01918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80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388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771" y="2449286"/>
            <a:ext cx="4800600" cy="3535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98771" y="896939"/>
            <a:ext cx="3932237" cy="133463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01918" y="959741"/>
            <a:ext cx="4558199" cy="12308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28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4062918"/>
            <a:ext cx="3026229" cy="279508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26229" y="4062918"/>
            <a:ext cx="3026229" cy="2795082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52458" y="4062918"/>
            <a:ext cx="3070641" cy="279508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23099" y="4062918"/>
            <a:ext cx="3068901" cy="2795082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2458" y="1824772"/>
            <a:ext cx="5348804" cy="18138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52458" y="896940"/>
            <a:ext cx="5348804" cy="92783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0"/>
            <a:ext cx="1431053" cy="730454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01918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4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38600" y="1886505"/>
            <a:ext cx="8153400" cy="2934070"/>
          </a:xfrm>
          <a:prstGeom prst="rect">
            <a:avLst/>
          </a:prstGeom>
          <a:solidFill>
            <a:srgbClr val="00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62" y="5829964"/>
            <a:ext cx="2035383" cy="10389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752871" y="3034602"/>
            <a:ext cx="35520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4752871" y="2853634"/>
            <a:ext cx="4659312" cy="969666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5"/>
          </p:nvPr>
        </p:nvSpPr>
        <p:spPr>
          <a:xfrm>
            <a:off x="4752871" y="3835836"/>
            <a:ext cx="4659312" cy="7345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7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09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5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-3383"/>
            <a:ext cx="5676479" cy="686138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81639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0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64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08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81640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158" y="653143"/>
            <a:ext cx="5013325" cy="547778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9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8757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7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-3383"/>
            <a:ext cx="5676479" cy="686138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81639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0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9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38600" y="1886505"/>
            <a:ext cx="8153400" cy="2934070"/>
          </a:xfrm>
          <a:prstGeom prst="rect">
            <a:avLst/>
          </a:prstGeom>
          <a:solidFill>
            <a:srgbClr val="00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62" y="5829964"/>
            <a:ext cx="2035383" cy="10389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752871" y="3034602"/>
            <a:ext cx="35520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4752871" y="2853634"/>
            <a:ext cx="4659312" cy="969666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5"/>
          </p:nvPr>
        </p:nvSpPr>
        <p:spPr>
          <a:xfrm>
            <a:off x="4752871" y="3835836"/>
            <a:ext cx="4659312" cy="7345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568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86638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27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81640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158" y="653143"/>
            <a:ext cx="5013325" cy="547778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8757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2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5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-3383"/>
            <a:ext cx="5676479" cy="686138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81639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0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636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688653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64539"/>
            <a:ext cx="4972159" cy="386638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306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81640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255183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4158" y="653143"/>
            <a:ext cx="5013325" cy="547778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1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4321" y="688653"/>
            <a:ext cx="4972159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704322" y="2255183"/>
            <a:ext cx="4972159" cy="38757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80802" y="688653"/>
            <a:ext cx="4972997" cy="47507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38600" y="1886505"/>
            <a:ext cx="8153400" cy="293407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62" y="5829964"/>
            <a:ext cx="2035383" cy="10389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752871" y="3034602"/>
            <a:ext cx="35520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4752871" y="2853634"/>
            <a:ext cx="4659312" cy="969666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5"/>
          </p:nvPr>
        </p:nvSpPr>
        <p:spPr>
          <a:xfrm>
            <a:off x="4752871" y="3835836"/>
            <a:ext cx="4659312" cy="7345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582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74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46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88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0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718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89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7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27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2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401786"/>
            <a:ext cx="12192000" cy="3456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2192000" cy="339634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4" name="Parallelogram 13"/>
          <p:cNvSpPr/>
          <p:nvPr userDrawn="1"/>
        </p:nvSpPr>
        <p:spPr>
          <a:xfrm>
            <a:off x="10128756" y="3446489"/>
            <a:ext cx="7843157" cy="3418114"/>
          </a:xfrm>
          <a:custGeom>
            <a:avLst/>
            <a:gdLst>
              <a:gd name="connsiteX0" fmla="*/ 0 w 5350328"/>
              <a:gd name="connsiteY0" fmla="*/ 3461657 h 3461657"/>
              <a:gd name="connsiteX1" fmla="*/ 865414 w 5350328"/>
              <a:gd name="connsiteY1" fmla="*/ 0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1657 h 3461657"/>
              <a:gd name="connsiteX1" fmla="*/ 865414 w 5350328"/>
              <a:gd name="connsiteY1" fmla="*/ 0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1657 h 3461657"/>
              <a:gd name="connsiteX1" fmla="*/ 865414 w 5350328"/>
              <a:gd name="connsiteY1" fmla="*/ 0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7100 h 3467100"/>
              <a:gd name="connsiteX1" fmla="*/ 2884714 w 5350328"/>
              <a:gd name="connsiteY1" fmla="*/ 0 h 3467100"/>
              <a:gd name="connsiteX2" fmla="*/ 5350328 w 5350328"/>
              <a:gd name="connsiteY2" fmla="*/ 5443 h 3467100"/>
              <a:gd name="connsiteX3" fmla="*/ 4484914 w 5350328"/>
              <a:gd name="connsiteY3" fmla="*/ 3467100 h 3467100"/>
              <a:gd name="connsiteX4" fmla="*/ 0 w 5350328"/>
              <a:gd name="connsiteY4" fmla="*/ 3467100 h 3467100"/>
              <a:gd name="connsiteX0" fmla="*/ 0 w 5350328"/>
              <a:gd name="connsiteY0" fmla="*/ 3461657 h 3461657"/>
              <a:gd name="connsiteX1" fmla="*/ 3238499 w 5350328"/>
              <a:gd name="connsiteY1" fmla="*/ 10886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1657 h 3461657"/>
              <a:gd name="connsiteX1" fmla="*/ 3445328 w 5350328"/>
              <a:gd name="connsiteY1" fmla="*/ 38100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1657 h 3461657"/>
              <a:gd name="connsiteX1" fmla="*/ 3586842 w 5350328"/>
              <a:gd name="connsiteY1" fmla="*/ 87086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5350328"/>
              <a:gd name="connsiteY0" fmla="*/ 3461657 h 3461657"/>
              <a:gd name="connsiteX1" fmla="*/ 3428999 w 5350328"/>
              <a:gd name="connsiteY1" fmla="*/ 43543 h 3461657"/>
              <a:gd name="connsiteX2" fmla="*/ 5350328 w 5350328"/>
              <a:gd name="connsiteY2" fmla="*/ 0 h 3461657"/>
              <a:gd name="connsiteX3" fmla="*/ 4484914 w 5350328"/>
              <a:gd name="connsiteY3" fmla="*/ 3461657 h 3461657"/>
              <a:gd name="connsiteX4" fmla="*/ 0 w 5350328"/>
              <a:gd name="connsiteY4" fmla="*/ 3461657 h 3461657"/>
              <a:gd name="connsiteX0" fmla="*/ 0 w 7913914"/>
              <a:gd name="connsiteY0" fmla="*/ 3467100 h 3467100"/>
              <a:gd name="connsiteX1" fmla="*/ 3428999 w 7913914"/>
              <a:gd name="connsiteY1" fmla="*/ 48986 h 3467100"/>
              <a:gd name="connsiteX2" fmla="*/ 7913914 w 7913914"/>
              <a:gd name="connsiteY2" fmla="*/ 0 h 3467100"/>
              <a:gd name="connsiteX3" fmla="*/ 4484914 w 7913914"/>
              <a:gd name="connsiteY3" fmla="*/ 3467100 h 3467100"/>
              <a:gd name="connsiteX4" fmla="*/ 0 w 7913914"/>
              <a:gd name="connsiteY4" fmla="*/ 3467100 h 3467100"/>
              <a:gd name="connsiteX0" fmla="*/ 0 w 7843157"/>
              <a:gd name="connsiteY0" fmla="*/ 3418114 h 3418114"/>
              <a:gd name="connsiteX1" fmla="*/ 3428999 w 7843157"/>
              <a:gd name="connsiteY1" fmla="*/ 0 h 3418114"/>
              <a:gd name="connsiteX2" fmla="*/ 7843157 w 7843157"/>
              <a:gd name="connsiteY2" fmla="*/ 0 h 3418114"/>
              <a:gd name="connsiteX3" fmla="*/ 4484914 w 7843157"/>
              <a:gd name="connsiteY3" fmla="*/ 3418114 h 3418114"/>
              <a:gd name="connsiteX4" fmla="*/ 0 w 7843157"/>
              <a:gd name="connsiteY4" fmla="*/ 3418114 h 34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157" h="3418114">
                <a:moveTo>
                  <a:pt x="0" y="3418114"/>
                </a:moveTo>
                <a:lnTo>
                  <a:pt x="3428999" y="0"/>
                </a:lnTo>
                <a:lnTo>
                  <a:pt x="7843157" y="0"/>
                </a:lnTo>
                <a:lnTo>
                  <a:pt x="4484914" y="3418114"/>
                </a:lnTo>
                <a:lnTo>
                  <a:pt x="0" y="34181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0"/>
            <a:ext cx="8893629" cy="6858000"/>
            <a:chOff x="0" y="0"/>
            <a:chExt cx="8893629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2024743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6" name="Right Triangle 5"/>
            <p:cNvSpPr/>
            <p:nvPr userDrawn="1"/>
          </p:nvSpPr>
          <p:spPr>
            <a:xfrm rot="10800000" flipH="1">
              <a:off x="2024743" y="0"/>
              <a:ext cx="6868886" cy="68580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4038600" y="1886505"/>
            <a:ext cx="8153400" cy="293407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62" y="5829964"/>
            <a:ext cx="2035383" cy="10389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4752871" y="3034602"/>
            <a:ext cx="35520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sz="quarter" idx="14"/>
          </p:nvPr>
        </p:nvSpPr>
        <p:spPr>
          <a:xfrm>
            <a:off x="4752871" y="2853634"/>
            <a:ext cx="4659312" cy="969666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5"/>
          </p:nvPr>
        </p:nvSpPr>
        <p:spPr>
          <a:xfrm>
            <a:off x="4752871" y="3835836"/>
            <a:ext cx="4659312" cy="7345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702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24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22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251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799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71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918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496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9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47129" y="552659"/>
            <a:ext cx="11244128" cy="570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447129" y="552659"/>
            <a:ext cx="11244128" cy="5702440"/>
          </a:xfrm>
        </p:spPr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62" y="5266802"/>
            <a:ext cx="2035383" cy="10389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886505"/>
            <a:ext cx="8353530" cy="293407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53855" y="3049675"/>
            <a:ext cx="35520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1253855" y="2868707"/>
            <a:ext cx="4659312" cy="969666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5"/>
          </p:nvPr>
        </p:nvSpPr>
        <p:spPr>
          <a:xfrm>
            <a:off x="1253855" y="3850909"/>
            <a:ext cx="4659312" cy="7345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46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47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333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17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0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052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178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72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56908"/>
            <a:ext cx="5181600" cy="317036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7552"/>
            <a:ext cx="5181600" cy="317972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1987"/>
            <a:ext cx="5181600" cy="44752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1988"/>
            <a:ext cx="5181600" cy="44752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"/>
          <p:cNvSpPr>
            <a:spLocks noGrp="1"/>
          </p:cNvSpPr>
          <p:nvPr>
            <p:ph type="pic" sz="quarter" idx="13"/>
          </p:nvPr>
        </p:nvSpPr>
        <p:spPr>
          <a:xfrm>
            <a:off x="5586394" y="0"/>
            <a:ext cx="6605802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1917" y="2536372"/>
            <a:ext cx="3932237" cy="133463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917" y="4143147"/>
            <a:ext cx="3965863" cy="18959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7" y="6130928"/>
            <a:ext cx="1431053" cy="730454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01918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33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497215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81641" y="2747552"/>
            <a:ext cx="4972159" cy="31841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8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81022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6908"/>
            <a:ext cx="10566679" cy="31748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337055"/>
            <a:ext cx="6838950" cy="6338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46" y="6130928"/>
            <a:ext cx="1431053" cy="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2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05245" y="1"/>
            <a:ext cx="1784356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01" y="0"/>
            <a:ext cx="8669156" cy="1260000"/>
          </a:xfrm>
        </p:spPr>
        <p:txBody>
          <a:bodyPr rIns="0"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400" y="1684800"/>
            <a:ext cx="10363200" cy="4831999"/>
          </a:xfrm>
        </p:spPr>
        <p:txBody>
          <a:bodyPr/>
          <a:lstStyle>
            <a:lvl1pPr marL="312738" indent="-312738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400" y="6516800"/>
            <a:ext cx="2743200" cy="204677"/>
          </a:xfrm>
        </p:spPr>
        <p:txBody>
          <a:bodyPr lIns="0" tIns="0" rIns="0" bIns="0" anchor="t" anchorCtr="0"/>
          <a:lstStyle>
            <a:lvl1pPr>
              <a:defRPr sz="1000" b="0" i="0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10867" y="6516800"/>
            <a:ext cx="4322733" cy="204677"/>
          </a:xfrm>
        </p:spPr>
        <p:txBody>
          <a:bodyPr lIns="0" tIns="0" rIns="180000" bIns="0" anchor="t" anchorCtr="0"/>
          <a:lstStyle>
            <a:lvl1pPr algn="just">
              <a:defRPr sz="1000" b="0" i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FDC45568-A1AA-334A-BBCE-0CC6C55106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0"/>
          <a:stretch/>
        </p:blipFill>
        <p:spPr>
          <a:xfrm>
            <a:off x="10010425" y="194644"/>
            <a:ext cx="890408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05245" y="1"/>
            <a:ext cx="1784356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01" y="0"/>
            <a:ext cx="8669156" cy="1260000"/>
          </a:xfrm>
        </p:spPr>
        <p:txBody>
          <a:bodyPr rIns="0"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400" y="1684800"/>
            <a:ext cx="10363200" cy="4831999"/>
          </a:xfrm>
        </p:spPr>
        <p:txBody>
          <a:bodyPr/>
          <a:lstStyle>
            <a:lvl1pPr marL="312738" indent="-312738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400" y="6516800"/>
            <a:ext cx="2743200" cy="204677"/>
          </a:xfrm>
        </p:spPr>
        <p:txBody>
          <a:bodyPr lIns="0" tIns="0" rIns="0" bIns="0" anchor="t" anchorCtr="0"/>
          <a:lstStyle>
            <a:lvl1pPr>
              <a:defRPr sz="1000" b="0" i="0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10867" y="6516800"/>
            <a:ext cx="4322733" cy="204677"/>
          </a:xfrm>
        </p:spPr>
        <p:txBody>
          <a:bodyPr lIns="0" tIns="0" rIns="180000" bIns="0" anchor="t" anchorCtr="0"/>
          <a:lstStyle>
            <a:lvl1pPr algn="just">
              <a:defRPr sz="1000" b="0" i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FDC45568-A1AA-334A-BBCE-0CC6C55106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0"/>
          <a:stretch/>
        </p:blipFill>
        <p:spPr>
          <a:xfrm>
            <a:off x="10010425" y="194644"/>
            <a:ext cx="890408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5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05245" y="1"/>
            <a:ext cx="1784356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01" y="0"/>
            <a:ext cx="8669156" cy="1260000"/>
          </a:xfrm>
        </p:spPr>
        <p:txBody>
          <a:bodyPr rIns="0"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400" y="1684800"/>
            <a:ext cx="10363200" cy="4831999"/>
          </a:xfrm>
        </p:spPr>
        <p:txBody>
          <a:bodyPr/>
          <a:lstStyle>
            <a:lvl1pPr marL="312738" indent="-312738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400" y="6516800"/>
            <a:ext cx="2743200" cy="204677"/>
          </a:xfrm>
        </p:spPr>
        <p:txBody>
          <a:bodyPr lIns="0" tIns="0" rIns="0" bIns="0" anchor="t" anchorCtr="0"/>
          <a:lstStyle>
            <a:lvl1pPr>
              <a:defRPr sz="1000" b="0" i="0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10867" y="6516800"/>
            <a:ext cx="4322733" cy="204677"/>
          </a:xfrm>
        </p:spPr>
        <p:txBody>
          <a:bodyPr lIns="0" tIns="0" rIns="180000" bIns="0" anchor="t" anchorCtr="0"/>
          <a:lstStyle>
            <a:lvl1pPr algn="just">
              <a:defRPr sz="1000" b="0" i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FDC45568-A1AA-334A-BBCE-0CC6C55106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0"/>
          <a:stretch/>
        </p:blipFill>
        <p:spPr>
          <a:xfrm>
            <a:off x="10010425" y="194644"/>
            <a:ext cx="890408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6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03FE-561A-6E88-DD67-4BEBB1AB2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39004-0FB7-305C-B14A-24699D4EE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6EBD-544E-346E-9C4F-75F57CC9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3B59-6D9B-C76A-0F3B-C223BF2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925E-953D-1E12-3EA3-0C28420F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C901-438D-49E1-8189-519836B5E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4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11CB-1BDA-23B5-CA89-F4F695E9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419A-1997-35C1-EB00-E71F98C5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81E2-0C45-9E7A-8097-48177B8D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68F7-AAD6-46D9-F9F3-F96D8231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8DAA0-4520-9F6B-1939-A7F95DD5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712F-ED58-41D5-9C15-006C670FE2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196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7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0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01918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1917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917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36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3046" y="592853"/>
            <a:ext cx="10926104" cy="568234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ildplatzhalter 1"/>
          <p:cNvSpPr>
            <a:spLocks noGrp="1"/>
          </p:cNvSpPr>
          <p:nvPr>
            <p:ph type="pic" sz="quarter" idx="13"/>
          </p:nvPr>
        </p:nvSpPr>
        <p:spPr>
          <a:xfrm>
            <a:off x="633046" y="587829"/>
            <a:ext cx="10926104" cy="568234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9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1196432" y="0"/>
            <a:ext cx="5726113" cy="6858000"/>
          </a:xfrm>
          <a:solidFill>
            <a:srgbClr val="003DA5">
              <a:alpha val="94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998350" y="959741"/>
            <a:ext cx="4558199" cy="123582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27816" y="2536372"/>
            <a:ext cx="3932237" cy="133463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7816" y="4143147"/>
            <a:ext cx="3965863" cy="17133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61" r:id="rId2"/>
    <p:sldLayoutId id="2147483718" r:id="rId3"/>
    <p:sldLayoutId id="2147483719" r:id="rId4"/>
    <p:sldLayoutId id="2147483745" r:id="rId5"/>
    <p:sldLayoutId id="2147483663" r:id="rId6"/>
    <p:sldLayoutId id="2147483746" r:id="rId7"/>
    <p:sldLayoutId id="2147483749" r:id="rId8"/>
    <p:sldLayoutId id="2147483710" r:id="rId9"/>
    <p:sldLayoutId id="2147483712" r:id="rId10"/>
    <p:sldLayoutId id="2147483717" r:id="rId11"/>
    <p:sldLayoutId id="2147483713" r:id="rId12"/>
    <p:sldLayoutId id="2147483716" r:id="rId13"/>
    <p:sldLayoutId id="2147483714" r:id="rId14"/>
    <p:sldLayoutId id="2147483715" r:id="rId15"/>
    <p:sldLayoutId id="2147483750" r:id="rId16"/>
    <p:sldLayoutId id="2147483747" r:id="rId17"/>
    <p:sldLayoutId id="2147483748" r:id="rId18"/>
    <p:sldLayoutId id="2147483751" r:id="rId19"/>
    <p:sldLayoutId id="2147483752" r:id="rId20"/>
    <p:sldLayoutId id="2147483709" r:id="rId21"/>
    <p:sldLayoutId id="2147483705" r:id="rId22"/>
    <p:sldLayoutId id="2147483706" r:id="rId23"/>
    <p:sldLayoutId id="2147483684" r:id="rId24"/>
    <p:sldLayoutId id="2147483707" r:id="rId25"/>
    <p:sldLayoutId id="2147483708" r:id="rId26"/>
    <p:sldLayoutId id="2147483685" r:id="rId27"/>
    <p:sldLayoutId id="2147483699" r:id="rId28"/>
    <p:sldLayoutId id="2147483700" r:id="rId29"/>
    <p:sldLayoutId id="2147483686" r:id="rId30"/>
    <p:sldLayoutId id="2147483697" r:id="rId31"/>
    <p:sldLayoutId id="2147483698" r:id="rId32"/>
    <p:sldLayoutId id="2147483687" r:id="rId33"/>
    <p:sldLayoutId id="2147483701" r:id="rId34"/>
    <p:sldLayoutId id="2147483702" r:id="rId35"/>
    <p:sldLayoutId id="2147483688" r:id="rId36"/>
    <p:sldLayoutId id="2147483703" r:id="rId37"/>
    <p:sldLayoutId id="2147483704" r:id="rId38"/>
    <p:sldLayoutId id="2147483664" r:id="rId39"/>
    <p:sldLayoutId id="2147483720" r:id="rId40"/>
    <p:sldLayoutId id="2147483723" r:id="rId41"/>
    <p:sldLayoutId id="2147483724" r:id="rId42"/>
    <p:sldLayoutId id="2147483725" r:id="rId43"/>
    <p:sldLayoutId id="2147483691" r:id="rId44"/>
    <p:sldLayoutId id="2147483694" r:id="rId45"/>
    <p:sldLayoutId id="2147483732" r:id="rId46"/>
    <p:sldLayoutId id="2147483733" r:id="rId47"/>
    <p:sldLayoutId id="2147483734" r:id="rId48"/>
    <p:sldLayoutId id="2147483735" r:id="rId49"/>
    <p:sldLayoutId id="2147483689" r:id="rId50"/>
    <p:sldLayoutId id="2147483721" r:id="rId51"/>
    <p:sldLayoutId id="2147483726" r:id="rId52"/>
    <p:sldLayoutId id="2147483727" r:id="rId53"/>
    <p:sldLayoutId id="2147483728" r:id="rId54"/>
    <p:sldLayoutId id="2147483692" r:id="rId55"/>
    <p:sldLayoutId id="2147483695" r:id="rId56"/>
    <p:sldLayoutId id="2147483736" r:id="rId57"/>
    <p:sldLayoutId id="2147483737" r:id="rId58"/>
    <p:sldLayoutId id="2147483738" r:id="rId59"/>
    <p:sldLayoutId id="2147483739" r:id="rId60"/>
    <p:sldLayoutId id="2147483690" r:id="rId61"/>
    <p:sldLayoutId id="2147483722" r:id="rId62"/>
    <p:sldLayoutId id="2147483729" r:id="rId63"/>
    <p:sldLayoutId id="2147483730" r:id="rId64"/>
    <p:sldLayoutId id="2147483731" r:id="rId65"/>
    <p:sldLayoutId id="2147483693" r:id="rId66"/>
    <p:sldLayoutId id="2147483696" r:id="rId67"/>
    <p:sldLayoutId id="2147483740" r:id="rId68"/>
    <p:sldLayoutId id="2147483741" r:id="rId69"/>
    <p:sldLayoutId id="2147483742" r:id="rId70"/>
    <p:sldLayoutId id="2147483743" r:id="rId71"/>
    <p:sldLayoutId id="2147483754" r:id="rId72"/>
    <p:sldLayoutId id="2147483755" r:id="rId73"/>
    <p:sldLayoutId id="2147483756" r:id="rId74"/>
    <p:sldLayoutId id="2147483757" r:id="rId75"/>
    <p:sldLayoutId id="2147483758" r:id="rId7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eblancJ@ottawapolice.ca" TargetMode="External"/><Relationship Id="rId2" Type="http://schemas.openxmlformats.org/officeDocument/2006/relationships/hyperlink" Target="mailto:HayesI@ottawapolice.ca" TargetMode="External"/><Relationship Id="rId1" Type="http://schemas.openxmlformats.org/officeDocument/2006/relationships/slideLayout" Target="../slideLayouts/slideLayout45.xml"/><Relationship Id="rId5" Type="http://schemas.openxmlformats.org/officeDocument/2006/relationships/hyperlink" Target="mailto:SheehyM@ottawapolice.ca" TargetMode="External"/><Relationship Id="rId4" Type="http://schemas.openxmlformats.org/officeDocument/2006/relationships/hyperlink" Target="mailto:LemieuxI@ottawapolice.c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E97F630-A5E7-4708-9B0E-EEF85A80A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" b="9"/>
          <a:stretch/>
        </p:blipFill>
        <p:spPr>
          <a:xfrm>
            <a:off x="-1504" y="-173224"/>
            <a:ext cx="12191980" cy="7031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5636F-2F3A-41B1-8D38-EF7CF1653C8E}"/>
              </a:ext>
            </a:extLst>
          </p:cNvPr>
          <p:cNvSpPr txBox="1"/>
          <p:nvPr/>
        </p:nvSpPr>
        <p:spPr>
          <a:xfrm>
            <a:off x="4384623" y="2533030"/>
            <a:ext cx="780585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District Revitalization Project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Ottawa City Council Technical Brief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30 April 2024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A/Superintendent Kevin Maloney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4BE52F-9C31-4703-9559-DA59F66276B9}"/>
              </a:ext>
            </a:extLst>
          </p:cNvPr>
          <p:cNvSpPr txBox="1"/>
          <p:nvPr/>
        </p:nvSpPr>
        <p:spPr>
          <a:xfrm>
            <a:off x="253800" y="198078"/>
            <a:ext cx="76419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Aptos" panose="020B0004020202020204" pitchFamily="34" charset="0"/>
                <a:cs typeface="Arial"/>
              </a:rPr>
              <a:t>Purpose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60FE5E-5057-28C3-F59A-76A085F5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28504"/>
            <a:ext cx="10566679" cy="43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tos" panose="020B0004020202020204" pitchFamily="34" charset="0"/>
              </a:rPr>
              <a:t>Provide Ottawa City Council an update on the following aspects of the District Revitalization Project: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OPS Community Policing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Pilot Deployment Model start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What to expect in the next four months</a:t>
            </a:r>
            <a:endParaRPr lang="en-CA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Current District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New District Inspectors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05403-B2A8-3A7D-04C4-C77265C0CDD7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38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id="{86F6BE4B-480C-513D-0267-1FCF81492167}"/>
              </a:ext>
            </a:extLst>
          </p:cNvPr>
          <p:cNvSpPr txBox="1"/>
          <p:nvPr/>
        </p:nvSpPr>
        <p:spPr>
          <a:xfrm>
            <a:off x="9057850" y="1212151"/>
            <a:ext cx="3192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Enforcement &amp;  Crime Suppression</a:t>
            </a:r>
            <a:endParaRPr kumimoji="0" lang="en-CA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2912FAC-2C69-BFE6-13B2-AB8DF14B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C5361-A4B7-10C7-F072-C925BC480C0C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17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442585-121D-02CB-C364-B74E5446EEC5}"/>
              </a:ext>
            </a:extLst>
          </p:cNvPr>
          <p:cNvSpPr txBox="1">
            <a:spLocks/>
          </p:cNvSpPr>
          <p:nvPr/>
        </p:nvSpPr>
        <p:spPr>
          <a:xfrm>
            <a:off x="178420" y="251794"/>
            <a:ext cx="8625946" cy="63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ptos" panose="020B0004020202020204" pitchFamily="34" charset="0"/>
                <a:cs typeface="Arial" panose="020B0604020202020204" pitchFamily="34" charset="0"/>
              </a:rPr>
              <a:t>Pilot Deployment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EF63-D71D-9B8E-0E32-C596AB47E727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AFA61E-4E60-881E-4A3E-839940D603A3}"/>
              </a:ext>
            </a:extLst>
          </p:cNvPr>
          <p:cNvGrpSpPr/>
          <p:nvPr/>
        </p:nvGrpSpPr>
        <p:grpSpPr>
          <a:xfrm>
            <a:off x="397171" y="1699977"/>
            <a:ext cx="11397658" cy="4163920"/>
            <a:chOff x="397171" y="1699977"/>
            <a:chExt cx="11397658" cy="41639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15F2B2-AF05-D5A0-9E21-F5E0075D5D95}"/>
                </a:ext>
              </a:extLst>
            </p:cNvPr>
            <p:cNvSpPr/>
            <p:nvPr/>
          </p:nvSpPr>
          <p:spPr>
            <a:xfrm>
              <a:off x="10157937" y="1742217"/>
              <a:ext cx="752812" cy="3816000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E4C7BD-DC2E-2D94-455A-5F11FCF5BD36}"/>
                </a:ext>
              </a:extLst>
            </p:cNvPr>
            <p:cNvSpPr/>
            <p:nvPr/>
          </p:nvSpPr>
          <p:spPr>
            <a:xfrm>
              <a:off x="10946156" y="1739498"/>
              <a:ext cx="752812" cy="3816000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0F2AD9-8FF1-8BD2-8F06-84130DF5D403}"/>
                </a:ext>
              </a:extLst>
            </p:cNvPr>
            <p:cNvSpPr/>
            <p:nvPr/>
          </p:nvSpPr>
          <p:spPr>
            <a:xfrm>
              <a:off x="6956062" y="1722390"/>
              <a:ext cx="2956933" cy="3816000"/>
            </a:xfrm>
            <a:prstGeom prst="rect">
              <a:avLst/>
            </a:prstGeom>
            <a:solidFill>
              <a:srgbClr val="ED7D31">
                <a:alpha val="1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A8D357D-3EFA-3F3C-B930-DD5C29D83074}"/>
                </a:ext>
              </a:extLst>
            </p:cNvPr>
            <p:cNvSpPr/>
            <p:nvPr/>
          </p:nvSpPr>
          <p:spPr>
            <a:xfrm>
              <a:off x="4024807" y="1722390"/>
              <a:ext cx="2898052" cy="3816000"/>
            </a:xfrm>
            <a:prstGeom prst="rect">
              <a:avLst/>
            </a:prstGeom>
            <a:solidFill>
              <a:srgbClr val="70AD47">
                <a:alpha val="1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4E252D2-3AFC-1097-659B-63316F6E868A}"/>
                </a:ext>
              </a:extLst>
            </p:cNvPr>
            <p:cNvSpPr/>
            <p:nvPr/>
          </p:nvSpPr>
          <p:spPr>
            <a:xfrm>
              <a:off x="1271255" y="1722391"/>
              <a:ext cx="2717639" cy="3816000"/>
            </a:xfrm>
            <a:prstGeom prst="rect">
              <a:avLst/>
            </a:prstGeom>
            <a:solidFill>
              <a:srgbClr val="4472C4">
                <a:alpha val="1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78752A43-F9A9-A528-8D28-DDC85760B42E}"/>
                </a:ext>
              </a:extLst>
            </p:cNvPr>
            <p:cNvSpPr/>
            <p:nvPr/>
          </p:nvSpPr>
          <p:spPr>
            <a:xfrm>
              <a:off x="9916550" y="3485974"/>
              <a:ext cx="1586268" cy="307181"/>
            </a:xfrm>
            <a:prstGeom prst="rightArrow">
              <a:avLst>
                <a:gd name="adj1" fmla="val 50000"/>
                <a:gd name="adj2" fmla="val 108139"/>
              </a:avLst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FF62DB1-0478-DECB-79C6-37B754A5D85B}"/>
                </a:ext>
              </a:extLst>
            </p:cNvPr>
            <p:cNvSpPr/>
            <p:nvPr/>
          </p:nvSpPr>
          <p:spPr>
            <a:xfrm>
              <a:off x="6927336" y="3555634"/>
              <a:ext cx="2985659" cy="1584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65DD972-5C65-843E-4E1D-2D4C8AED7787}"/>
                </a:ext>
              </a:extLst>
            </p:cNvPr>
            <p:cNvSpPr/>
            <p:nvPr/>
          </p:nvSpPr>
          <p:spPr>
            <a:xfrm>
              <a:off x="397171" y="3565672"/>
              <a:ext cx="882190" cy="157903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7FB62-9BBE-FB98-A6D2-07835DD91A12}"/>
                </a:ext>
              </a:extLst>
            </p:cNvPr>
            <p:cNvSpPr/>
            <p:nvPr/>
          </p:nvSpPr>
          <p:spPr>
            <a:xfrm>
              <a:off x="1274810" y="3562082"/>
              <a:ext cx="2740310" cy="156754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BBF137-C212-6929-5131-FB785140EF1E}"/>
                </a:ext>
              </a:extLst>
            </p:cNvPr>
            <p:cNvSpPr/>
            <p:nvPr/>
          </p:nvSpPr>
          <p:spPr>
            <a:xfrm>
              <a:off x="4015119" y="3562082"/>
              <a:ext cx="2908662" cy="15675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419F74-FAEE-F9F0-8C2E-9A780A31EA15}"/>
                </a:ext>
              </a:extLst>
            </p:cNvPr>
            <p:cNvSpPr/>
            <p:nvPr/>
          </p:nvSpPr>
          <p:spPr>
            <a:xfrm>
              <a:off x="1148810" y="352421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B851CB4-1E83-39D3-49D6-AE7DA5C9E678}"/>
                </a:ext>
              </a:extLst>
            </p:cNvPr>
            <p:cNvSpPr/>
            <p:nvPr/>
          </p:nvSpPr>
          <p:spPr>
            <a:xfrm>
              <a:off x="3889121" y="351370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DE202-556C-4B47-4488-ED5A90BF37F3}"/>
                </a:ext>
              </a:extLst>
            </p:cNvPr>
            <p:cNvCxnSpPr>
              <a:stCxn id="63" idx="0"/>
            </p:cNvCxnSpPr>
            <p:nvPr/>
          </p:nvCxnSpPr>
          <p:spPr>
            <a:xfrm flipV="1">
              <a:off x="1274810" y="3093996"/>
              <a:ext cx="0" cy="430221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37DD65-152B-C5AA-0601-2438AE1D2898}"/>
                </a:ext>
              </a:extLst>
            </p:cNvPr>
            <p:cNvCxnSpPr/>
            <p:nvPr/>
          </p:nvCxnSpPr>
          <p:spPr>
            <a:xfrm flipV="1">
              <a:off x="4015119" y="3086378"/>
              <a:ext cx="0" cy="430221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797DD06-54FA-E07A-8706-9FFBB00A2D8B}"/>
                </a:ext>
              </a:extLst>
            </p:cNvPr>
            <p:cNvCxnSpPr/>
            <p:nvPr/>
          </p:nvCxnSpPr>
          <p:spPr>
            <a:xfrm flipV="1">
              <a:off x="6923780" y="3086377"/>
              <a:ext cx="0" cy="430221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0EEAA3-D622-B0F5-BC62-E6CD77589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3000" y="3086376"/>
              <a:ext cx="0" cy="430221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53F8B7-B418-B382-4922-BD402B05FBBA}"/>
                </a:ext>
              </a:extLst>
            </p:cNvPr>
            <p:cNvSpPr txBox="1"/>
            <p:nvPr/>
          </p:nvSpPr>
          <p:spPr>
            <a:xfrm rot="18000000">
              <a:off x="2861344" y="3934953"/>
              <a:ext cx="659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August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43E6E01-7BB9-9305-BFF2-D6E38DE6429A}"/>
                </a:ext>
              </a:extLst>
            </p:cNvPr>
            <p:cNvSpPr/>
            <p:nvPr/>
          </p:nvSpPr>
          <p:spPr>
            <a:xfrm>
              <a:off x="1834730" y="352421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6E37615-6F23-9999-8EBB-DB2C0A66D04F}"/>
                </a:ext>
              </a:extLst>
            </p:cNvPr>
            <p:cNvSpPr/>
            <p:nvPr/>
          </p:nvSpPr>
          <p:spPr>
            <a:xfrm>
              <a:off x="2522284" y="352421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EE6E3F1-EC8C-6EC3-96A8-EE16701C82E9}"/>
                </a:ext>
              </a:extLst>
            </p:cNvPr>
            <p:cNvSpPr/>
            <p:nvPr/>
          </p:nvSpPr>
          <p:spPr>
            <a:xfrm>
              <a:off x="3199005" y="351370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12FA886-BEF7-C249-94B6-A45261553926}"/>
                </a:ext>
              </a:extLst>
            </p:cNvPr>
            <p:cNvSpPr txBox="1"/>
            <p:nvPr/>
          </p:nvSpPr>
          <p:spPr>
            <a:xfrm rot="18000000">
              <a:off x="2231278" y="3934953"/>
              <a:ext cx="659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July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2F64114-8050-236B-73B9-32AEDE5B3120}"/>
                </a:ext>
              </a:extLst>
            </p:cNvPr>
            <p:cNvSpPr txBox="1"/>
            <p:nvPr/>
          </p:nvSpPr>
          <p:spPr>
            <a:xfrm rot="18000000">
              <a:off x="1500880" y="3934952"/>
              <a:ext cx="659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June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5B6A69-53BC-CFA2-103E-E6D6BE921617}"/>
                </a:ext>
              </a:extLst>
            </p:cNvPr>
            <p:cNvSpPr txBox="1"/>
            <p:nvPr/>
          </p:nvSpPr>
          <p:spPr>
            <a:xfrm rot="18000000">
              <a:off x="639619" y="4028380"/>
              <a:ext cx="874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6 May 24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E2B5D5-8A49-C2F0-EDA3-A1710EA9E91F}"/>
                </a:ext>
              </a:extLst>
            </p:cNvPr>
            <p:cNvSpPr/>
            <p:nvPr/>
          </p:nvSpPr>
          <p:spPr>
            <a:xfrm>
              <a:off x="6782860" y="351370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C9D0E7-DC87-F607-C1C5-3B1865961994}"/>
                </a:ext>
              </a:extLst>
            </p:cNvPr>
            <p:cNvSpPr txBox="1"/>
            <p:nvPr/>
          </p:nvSpPr>
          <p:spPr>
            <a:xfrm rot="18000000">
              <a:off x="5535975" y="4061454"/>
              <a:ext cx="951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December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AEEC89E-F479-9DCB-E3A1-75D80DB81404}"/>
                </a:ext>
              </a:extLst>
            </p:cNvPr>
            <p:cNvSpPr/>
            <p:nvPr/>
          </p:nvSpPr>
          <p:spPr>
            <a:xfrm>
              <a:off x="4690369" y="352421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4320777-650F-3C8D-9DF2-C92103813EDC}"/>
                </a:ext>
              </a:extLst>
            </p:cNvPr>
            <p:cNvSpPr/>
            <p:nvPr/>
          </p:nvSpPr>
          <p:spPr>
            <a:xfrm>
              <a:off x="5416023" y="352421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08F0CA-3CF7-3F95-2C0D-3CB8EA897588}"/>
                </a:ext>
              </a:extLst>
            </p:cNvPr>
            <p:cNvSpPr/>
            <p:nvPr/>
          </p:nvSpPr>
          <p:spPr>
            <a:xfrm>
              <a:off x="6092744" y="3513707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4C990B-A5B0-DC16-809B-A873D31BD21B}"/>
                </a:ext>
              </a:extLst>
            </p:cNvPr>
            <p:cNvSpPr txBox="1"/>
            <p:nvPr/>
          </p:nvSpPr>
          <p:spPr>
            <a:xfrm rot="18000000">
              <a:off x="4909890" y="4059156"/>
              <a:ext cx="94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November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14176D-6A14-27FD-3FCD-02BD68183B90}"/>
                </a:ext>
              </a:extLst>
            </p:cNvPr>
            <p:cNvSpPr txBox="1"/>
            <p:nvPr/>
          </p:nvSpPr>
          <p:spPr>
            <a:xfrm rot="18000000">
              <a:off x="4169834" y="4042734"/>
              <a:ext cx="9079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October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9ACF97D-1362-75B6-E402-2CBFD42AB14D}"/>
                </a:ext>
              </a:extLst>
            </p:cNvPr>
            <p:cNvSpPr txBox="1"/>
            <p:nvPr/>
          </p:nvSpPr>
          <p:spPr>
            <a:xfrm rot="18000000">
              <a:off x="3285869" y="4055261"/>
              <a:ext cx="1007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September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F21B750-681B-02DB-147A-381B8AFB214D}"/>
                </a:ext>
              </a:extLst>
            </p:cNvPr>
            <p:cNvSpPr txBox="1"/>
            <p:nvPr/>
          </p:nvSpPr>
          <p:spPr>
            <a:xfrm rot="18000000">
              <a:off x="6200364" y="4049010"/>
              <a:ext cx="992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January 25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80D43E0-9467-C664-9BD2-932C85B35C50}"/>
                </a:ext>
              </a:extLst>
            </p:cNvPr>
            <p:cNvSpPr/>
            <p:nvPr/>
          </p:nvSpPr>
          <p:spPr>
            <a:xfrm>
              <a:off x="7585818" y="3507239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E09D0B6-1FD1-2C02-3061-A6380872BFA6}"/>
                </a:ext>
              </a:extLst>
            </p:cNvPr>
            <p:cNvSpPr txBox="1"/>
            <p:nvPr/>
          </p:nvSpPr>
          <p:spPr>
            <a:xfrm rot="18000000">
              <a:off x="9232672" y="4054986"/>
              <a:ext cx="951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May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3AA9721-3350-956A-45DF-32F769B9A44E}"/>
                </a:ext>
              </a:extLst>
            </p:cNvPr>
            <p:cNvSpPr/>
            <p:nvPr/>
          </p:nvSpPr>
          <p:spPr>
            <a:xfrm>
              <a:off x="8387066" y="3517749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9307A7E-EF34-4A2B-6F90-AD6CFE5DFAEF}"/>
                </a:ext>
              </a:extLst>
            </p:cNvPr>
            <p:cNvSpPr/>
            <p:nvPr/>
          </p:nvSpPr>
          <p:spPr>
            <a:xfrm>
              <a:off x="9112720" y="3517749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69E2052-B071-6544-6971-139E7CE62C7D}"/>
                </a:ext>
              </a:extLst>
            </p:cNvPr>
            <p:cNvSpPr/>
            <p:nvPr/>
          </p:nvSpPr>
          <p:spPr>
            <a:xfrm>
              <a:off x="9789441" y="3507239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F9F725D-3BCE-C477-6C2A-43F7B400B9F6}"/>
                </a:ext>
              </a:extLst>
            </p:cNvPr>
            <p:cNvSpPr txBox="1"/>
            <p:nvPr/>
          </p:nvSpPr>
          <p:spPr>
            <a:xfrm rot="18000000">
              <a:off x="8606587" y="4052688"/>
              <a:ext cx="94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April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48814FF-3ABE-3E6C-D2FD-A715E40412AF}"/>
                </a:ext>
              </a:extLst>
            </p:cNvPr>
            <p:cNvSpPr txBox="1"/>
            <p:nvPr/>
          </p:nvSpPr>
          <p:spPr>
            <a:xfrm rot="18000000">
              <a:off x="7858911" y="4036266"/>
              <a:ext cx="9079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March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CDC644-C017-F7D3-2B0E-F9170B11DA9C}"/>
                </a:ext>
              </a:extLst>
            </p:cNvPr>
            <p:cNvSpPr txBox="1"/>
            <p:nvPr/>
          </p:nvSpPr>
          <p:spPr>
            <a:xfrm rot="18000000">
              <a:off x="6982566" y="4048793"/>
              <a:ext cx="1007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February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A0DEAE9-EFD3-4F0B-BEB6-7E3C95D97282}"/>
                </a:ext>
              </a:extLst>
            </p:cNvPr>
            <p:cNvSpPr txBox="1"/>
            <p:nvPr/>
          </p:nvSpPr>
          <p:spPr>
            <a:xfrm>
              <a:off x="614615" y="2734127"/>
              <a:ext cx="13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Pilot Deployment Model 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Part I Start</a:t>
              </a:r>
              <a:endParaRPr lang="en-CA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45526C2-E3F1-F996-3CA2-2EE03BA11C33}"/>
                </a:ext>
              </a:extLst>
            </p:cNvPr>
            <p:cNvSpPr txBox="1"/>
            <p:nvPr/>
          </p:nvSpPr>
          <p:spPr>
            <a:xfrm>
              <a:off x="3367490" y="2734127"/>
              <a:ext cx="13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Pilot Deployment Model 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Part II Start</a:t>
              </a:r>
              <a:endParaRPr lang="en-CA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139CAE8-CEA4-1F26-1405-64EA5967A06A}"/>
                </a:ext>
              </a:extLst>
            </p:cNvPr>
            <p:cNvSpPr txBox="1"/>
            <p:nvPr/>
          </p:nvSpPr>
          <p:spPr>
            <a:xfrm>
              <a:off x="6255946" y="2734127"/>
              <a:ext cx="132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Pilot Deployment Model 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Part III Start</a:t>
              </a:r>
              <a:endParaRPr lang="en-CA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1A71BB-9BE3-9E69-0F4C-F5F640929406}"/>
                </a:ext>
              </a:extLst>
            </p:cNvPr>
            <p:cNvSpPr txBox="1"/>
            <p:nvPr/>
          </p:nvSpPr>
          <p:spPr>
            <a:xfrm>
              <a:off x="9227745" y="2740432"/>
              <a:ext cx="139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Pilot Deployment Model 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Assessment</a:t>
              </a:r>
              <a:endParaRPr lang="en-CA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2C8BC02-EEB9-B074-EA5C-7719E956F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3808" y="3570323"/>
              <a:ext cx="146152" cy="14851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280568D-9A13-685D-BA52-3A5624672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2684" y="3560938"/>
              <a:ext cx="146152" cy="14851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5C8E74F-8FDC-18D4-3033-569F5AEB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8549" y="3565560"/>
              <a:ext cx="146152" cy="14851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4E319BB-C760-DFB5-3344-32EC810E9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5231" y="5626229"/>
              <a:ext cx="146152" cy="14851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C5440F-CB5D-6B3B-796E-58158AB3AFA0}"/>
                </a:ext>
              </a:extLst>
            </p:cNvPr>
            <p:cNvSpPr txBox="1"/>
            <p:nvPr/>
          </p:nvSpPr>
          <p:spPr>
            <a:xfrm>
              <a:off x="1384111" y="5556120"/>
              <a:ext cx="1089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Value added</a:t>
              </a:r>
              <a:endParaRPr lang="en-CA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24639D5-71F1-B892-E7FC-CFB558ED8187}"/>
                </a:ext>
              </a:extLst>
            </p:cNvPr>
            <p:cNvSpPr txBox="1"/>
            <p:nvPr/>
          </p:nvSpPr>
          <p:spPr>
            <a:xfrm>
              <a:off x="1258722" y="1704662"/>
              <a:ext cx="748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Part I</a:t>
              </a:r>
              <a:endParaRPr lang="en-CA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CF22A2-18F3-83CC-AD8D-C539276747C1}"/>
                </a:ext>
              </a:extLst>
            </p:cNvPr>
            <p:cNvSpPr txBox="1"/>
            <p:nvPr/>
          </p:nvSpPr>
          <p:spPr>
            <a:xfrm>
              <a:off x="3999301" y="1706483"/>
              <a:ext cx="817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Part II</a:t>
              </a:r>
              <a:endParaRPr lang="en-CA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EBC2416-6AFF-FBE8-0628-3DE935E34767}"/>
                </a:ext>
              </a:extLst>
            </p:cNvPr>
            <p:cNvSpPr txBox="1"/>
            <p:nvPr/>
          </p:nvSpPr>
          <p:spPr>
            <a:xfrm>
              <a:off x="6984701" y="1706483"/>
              <a:ext cx="886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Part III</a:t>
              </a:r>
              <a:endParaRPr lang="en-CA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887AD-86E0-37F4-3476-894253FE268D}"/>
                </a:ext>
              </a:extLst>
            </p:cNvPr>
            <p:cNvSpPr txBox="1"/>
            <p:nvPr/>
          </p:nvSpPr>
          <p:spPr>
            <a:xfrm>
              <a:off x="10065996" y="1709694"/>
              <a:ext cx="901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Part IV</a:t>
              </a:r>
              <a:endParaRPr lang="en-CA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E0C7C3-1185-FAE2-E136-9797CEAF42D1}"/>
                </a:ext>
              </a:extLst>
            </p:cNvPr>
            <p:cNvSpPr txBox="1"/>
            <p:nvPr/>
          </p:nvSpPr>
          <p:spPr>
            <a:xfrm>
              <a:off x="10906518" y="1699977"/>
              <a:ext cx="8320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Part V</a:t>
              </a:r>
              <a:endParaRPr lang="en-CA" sz="2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E0C2AB-66A6-6F85-4ED0-32C3A65E4DD3}"/>
                </a:ext>
              </a:extLst>
            </p:cNvPr>
            <p:cNvSpPr/>
            <p:nvPr/>
          </p:nvSpPr>
          <p:spPr>
            <a:xfrm>
              <a:off x="11542829" y="3513943"/>
              <a:ext cx="252000" cy="25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B0CBB6-3A9D-4148-50ED-B6B58BF79EAD}"/>
                </a:ext>
              </a:extLst>
            </p:cNvPr>
            <p:cNvSpPr txBox="1"/>
            <p:nvPr/>
          </p:nvSpPr>
          <p:spPr>
            <a:xfrm rot="18000000">
              <a:off x="10960333" y="4049246"/>
              <a:ext cx="992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January 26</a:t>
              </a:r>
              <a:endParaRPr lang="en-CA" sz="12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80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A7D0C-9660-6B8B-4E63-C01197F60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19" y="251794"/>
            <a:ext cx="8887521" cy="6338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What to expect in the next four months</a:t>
            </a:r>
            <a:endParaRPr lang="en-CA" sz="3200" b="1" dirty="0">
              <a:latin typeface="Aptos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D0930F-B434-3538-D30C-C6F83E1C56EB}"/>
              </a:ext>
            </a:extLst>
          </p:cNvPr>
          <p:cNvSpPr txBox="1">
            <a:spLocks/>
          </p:cNvSpPr>
          <p:nvPr/>
        </p:nvSpPr>
        <p:spPr>
          <a:xfrm>
            <a:off x="178420" y="1200036"/>
            <a:ext cx="11864897" cy="50892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ptos" panose="020B0004020202020204" pitchFamily="34" charset="0"/>
              </a:rPr>
              <a:t> </a:t>
            </a:r>
            <a:endParaRPr lang="en-CA" dirty="0">
              <a:latin typeface="Aptos" panose="020B00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468A69-D020-5236-BE02-53CBC356CE18}"/>
              </a:ext>
            </a:extLst>
          </p:cNvPr>
          <p:cNvSpPr txBox="1">
            <a:spLocks/>
          </p:cNvSpPr>
          <p:nvPr/>
        </p:nvSpPr>
        <p:spPr>
          <a:xfrm>
            <a:off x="258336" y="1838790"/>
            <a:ext cx="11755244" cy="3891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A change in the way the OPS connects with you and the community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District Inspectors will begin working within the OPS Community Policing Strategy framework, focusing on </a:t>
            </a:r>
            <a:r>
              <a:rPr lang="en-US" b="1" dirty="0">
                <a:latin typeface="Aptos" panose="020B0004020202020204" pitchFamily="34" charset="0"/>
              </a:rPr>
              <a:t>Access</a:t>
            </a:r>
            <a:r>
              <a:rPr lang="en-US" dirty="0">
                <a:latin typeface="Aptos" panose="020B0004020202020204" pitchFamily="34" charset="0"/>
              </a:rPr>
              <a:t> and </a:t>
            </a:r>
            <a:r>
              <a:rPr lang="en-US" b="1" dirty="0">
                <a:latin typeface="Aptos" panose="020B0004020202020204" pitchFamily="34" charset="0"/>
              </a:rPr>
              <a:t>Affect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CSWB Director Abid Jan will provide community engagement support and build on stakeholder engagement and management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District priorities will be identified, and the District Inspectors will coordinate responses in consultation with their Chain of Command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12204-CE74-C1DD-05ED-DC52FB5E322D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627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B89780-688A-05F7-E6F8-4EB0D01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9" y="1209835"/>
            <a:ext cx="11501845" cy="97016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ptos" panose="020B0004020202020204" pitchFamily="34" charset="0"/>
              </a:rPr>
              <a:t>The District boundaries are currently being defined and reviewed at an operational and tactical level to produce the best fit, supporting community needs through crime prevention and emergency response.  </a:t>
            </a:r>
            <a:endParaRPr lang="en-CA" sz="2200" dirty="0">
              <a:latin typeface="Aptos" panose="020B00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373AD9-27AE-F937-C3E5-439F6EC14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2" y="2326467"/>
            <a:ext cx="4972159" cy="129304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West – Inspector Ian Hayes</a:t>
            </a:r>
          </a:p>
          <a:p>
            <a:r>
              <a:rPr lang="en-CA" sz="2400" dirty="0">
                <a:latin typeface="Aptos" panose="020B0004020202020204" pitchFamily="34" charset="0"/>
                <a:hlinkClick r:id="rId2"/>
              </a:rPr>
              <a:t>HayesI@ottawapolice.ca</a:t>
            </a:r>
            <a:endParaRPr lang="en-CA" sz="2400" dirty="0">
              <a:latin typeface="Aptos" panose="020B0004020202020204" pitchFamily="34" charset="0"/>
            </a:endParaRPr>
          </a:p>
          <a:p>
            <a:r>
              <a:rPr lang="en-CA" sz="2400" dirty="0">
                <a:latin typeface="Aptos" panose="020B0004020202020204" pitchFamily="34" charset="0"/>
              </a:rPr>
              <a:t>Wards: 4, 5, 6, 7, 8, 9 and 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9EB0C7-FF37-3055-EFB8-D524F661C241}"/>
              </a:ext>
            </a:extLst>
          </p:cNvPr>
          <p:cNvSpPr txBox="1">
            <a:spLocks/>
          </p:cNvSpPr>
          <p:nvPr/>
        </p:nvSpPr>
        <p:spPr>
          <a:xfrm>
            <a:off x="838203" y="3785917"/>
            <a:ext cx="4972159" cy="1293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Central – Inspector Jeffrey Leblanc</a:t>
            </a:r>
          </a:p>
          <a:p>
            <a:r>
              <a:rPr lang="en-CA" sz="2400" dirty="0">
                <a:latin typeface="Aptos" panose="020B0004020202020204" pitchFamily="34" charset="0"/>
                <a:hlinkClick r:id="rId3"/>
              </a:rPr>
              <a:t>LeblancJ@ottawapolice.ca</a:t>
            </a:r>
            <a:endParaRPr lang="en-CA" sz="2400" dirty="0">
              <a:latin typeface="Aptos" panose="020B0004020202020204" pitchFamily="34" charset="0"/>
            </a:endParaRPr>
          </a:p>
          <a:p>
            <a:r>
              <a:rPr lang="en-CA" sz="2400" dirty="0">
                <a:latin typeface="Aptos" panose="020B0004020202020204" pitchFamily="34" charset="0"/>
              </a:rPr>
              <a:t>Wards: 12, 13, 14, 15, 16, 17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148C4C-37F7-9734-C707-C7825FD62621}"/>
              </a:ext>
            </a:extLst>
          </p:cNvPr>
          <p:cNvSpPr txBox="1">
            <a:spLocks/>
          </p:cNvSpPr>
          <p:nvPr/>
        </p:nvSpPr>
        <p:spPr>
          <a:xfrm>
            <a:off x="6381636" y="3789100"/>
            <a:ext cx="4972159" cy="1293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South – Inspector Isabelle Lemieux</a:t>
            </a:r>
          </a:p>
          <a:p>
            <a:r>
              <a:rPr lang="en-CA" sz="2400" dirty="0">
                <a:latin typeface="Aptos" panose="020B0004020202020204" pitchFamily="34" charset="0"/>
                <a:hlinkClick r:id="rId4"/>
              </a:rPr>
              <a:t>LemieuxI@ottawapolice.ca</a:t>
            </a:r>
            <a:endParaRPr lang="en-CA" sz="2400" dirty="0">
              <a:latin typeface="Aptos" panose="020B0004020202020204" pitchFamily="34" charset="0"/>
            </a:endParaRPr>
          </a:p>
          <a:p>
            <a:r>
              <a:rPr lang="en-CA" sz="2400" dirty="0">
                <a:latin typeface="Aptos" panose="020B0004020202020204" pitchFamily="34" charset="0"/>
              </a:rPr>
              <a:t>Wards: 3, 20, 21, 22, and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2B05-B57A-6D2A-EF8B-25156D077467}"/>
              </a:ext>
            </a:extLst>
          </p:cNvPr>
          <p:cNvSpPr txBox="1"/>
          <p:nvPr/>
        </p:nvSpPr>
        <p:spPr>
          <a:xfrm>
            <a:off x="178419" y="5242688"/>
            <a:ext cx="11850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ptos" panose="020B0004020202020204" pitchFamily="34" charset="0"/>
              </a:rPr>
              <a:t>The Neighbourhood Policing Directorate remains under the leadership of Superintendent Ken Bryden. District activities will be supported by Director Abid Jan of the Community Safety and Well-being Branch.</a:t>
            </a:r>
            <a:endParaRPr lang="en-CA" sz="2200" dirty="0">
              <a:latin typeface="Aptos" panose="020B00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4760C3-6FDA-160E-FBDE-FC118BC15352}"/>
              </a:ext>
            </a:extLst>
          </p:cNvPr>
          <p:cNvSpPr txBox="1">
            <a:spLocks/>
          </p:cNvSpPr>
          <p:nvPr/>
        </p:nvSpPr>
        <p:spPr>
          <a:xfrm>
            <a:off x="6381636" y="2332329"/>
            <a:ext cx="4972159" cy="1293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East – Inspector Marc-André Sheehy</a:t>
            </a:r>
          </a:p>
          <a:p>
            <a:r>
              <a:rPr lang="en-CA" sz="2400" dirty="0">
                <a:latin typeface="Aptos" panose="020B0004020202020204" pitchFamily="34" charset="0"/>
                <a:hlinkClick r:id="rId5"/>
              </a:rPr>
              <a:t>SheehyM@ottawapolice.ca</a:t>
            </a:r>
            <a:endParaRPr lang="en-CA" sz="2400" dirty="0">
              <a:latin typeface="Aptos" panose="020B0004020202020204" pitchFamily="34" charset="0"/>
            </a:endParaRPr>
          </a:p>
          <a:p>
            <a:r>
              <a:rPr lang="en-CA" sz="2400" dirty="0">
                <a:latin typeface="Aptos" panose="020B0004020202020204" pitchFamily="34" charset="0"/>
              </a:rPr>
              <a:t>Wards: 1, 2, 10, 11, 18, and 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806250-EF3C-0A28-1E82-20ED3B6086EB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CA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8C965F2-D2EC-1D61-FCF2-8555B6205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19" y="251794"/>
            <a:ext cx="8887521" cy="63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District Mapping &amp; District Inspectors</a:t>
            </a:r>
            <a:endParaRPr lang="en-CA" sz="3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3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6666B-789B-5BF3-3E3F-AB80CC943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605" y="1419498"/>
            <a:ext cx="11345092" cy="41801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Provide regular Community Policing and District Deployment updates through your communication channels as they are shared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Use the access points available to you (</a:t>
            </a:r>
            <a:r>
              <a:rPr lang="en-US" sz="2800" i="1" dirty="0">
                <a:latin typeface="Aptos" panose="020B0004020202020204" pitchFamily="34" charset="0"/>
              </a:rPr>
              <a:t>Community Police Officers and District Inspectors</a:t>
            </a:r>
            <a:r>
              <a:rPr lang="en-US" sz="28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Help OPS connect and build relationships with geographic and functional communities and stakeholders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Share your Ward-level strategic plan and critical priorities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Be supportive and patient as the OPS evolves and incorporates the Community Policing Strategy principles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97A1-6398-8C4B-E095-5882BB5789AB}"/>
              </a:ext>
            </a:extLst>
          </p:cNvPr>
          <p:cNvSpPr txBox="1"/>
          <p:nvPr/>
        </p:nvSpPr>
        <p:spPr>
          <a:xfrm>
            <a:off x="11879094" y="60797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CB810A-5D92-3E0D-4DC2-65D7838E3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19" y="251794"/>
            <a:ext cx="8887521" cy="6338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How can you help?</a:t>
            </a:r>
            <a:endParaRPr lang="en-CA" sz="3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70BAE6-16F1-22C9-735E-442E37F0B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1813" y="2287083"/>
            <a:ext cx="5834717" cy="2283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69645" indent="0">
              <a:buNone/>
            </a:pPr>
            <a:r>
              <a:rPr lang="en-US" sz="3600" i="1" dirty="0">
                <a:latin typeface="Aptos" panose="020B0004020202020204" pitchFamily="34" charset="0"/>
              </a:rPr>
              <a:t>               </a:t>
            </a:r>
          </a:p>
          <a:p>
            <a:pPr marL="969645" indent="0">
              <a:buNone/>
            </a:pPr>
            <a:r>
              <a:rPr lang="en-US" sz="3600" i="1" dirty="0">
                <a:latin typeface="Aptos" panose="020B0004020202020204" pitchFamily="34" charset="0"/>
              </a:rPr>
              <a:t>         </a:t>
            </a:r>
            <a:r>
              <a:rPr lang="en-US" sz="3600" b="1" i="1" dirty="0">
                <a:latin typeface="Aptos" panose="020B0004020202020204" pitchFamily="34" charset="0"/>
              </a:rPr>
              <a:t>     </a:t>
            </a:r>
          </a:p>
          <a:p>
            <a:pPr marL="0" indent="0">
              <a:buNone/>
            </a:pPr>
            <a:r>
              <a:rPr lang="en-US" sz="3600" b="1" i="1" dirty="0">
                <a:latin typeface="Aptos" panose="020B0004020202020204" pitchFamily="34" charset="0"/>
              </a:rPr>
              <a:t>     Thank you!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E165E-F5E8-8EB7-262F-DC0E985B6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09" y="265906"/>
            <a:ext cx="6838950" cy="633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Questions and Feedback</a:t>
            </a:r>
            <a:endParaRPr lang="en-US" sz="3200" b="1" dirty="0">
              <a:latin typeface="Aptos" panose="020B0004020202020204" pitchFamily="34" charset="0"/>
              <a:cs typeface="Arial"/>
            </a:endParaRPr>
          </a:p>
        </p:txBody>
      </p:sp>
      <p:pic>
        <p:nvPicPr>
          <p:cNvPr id="3" name="Graphic 2" descr="Meeting with solid fill">
            <a:extLst>
              <a:ext uri="{FF2B5EF4-FFF2-40B4-BE49-F238E27FC236}">
                <a16:creationId xmlns:a16="http://schemas.microsoft.com/office/drawing/2014/main" id="{7FC858F3-DF14-F67A-96D9-69B19FA9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21" y="1610995"/>
            <a:ext cx="4003092" cy="41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5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S new brand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0084D4"/>
      </a:accent1>
      <a:accent2>
        <a:srgbClr val="03CEA4"/>
      </a:accent2>
      <a:accent3>
        <a:srgbClr val="EAC435"/>
      </a:accent3>
      <a:accent4>
        <a:srgbClr val="FB4D3D"/>
      </a:accent4>
      <a:accent5>
        <a:srgbClr val="003DA5"/>
      </a:accent5>
      <a:accent6>
        <a:srgbClr val="FFFFFF"/>
      </a:accent6>
      <a:hlink>
        <a:srgbClr val="00B0F0"/>
      </a:hlink>
      <a:folHlink>
        <a:srgbClr val="954F72"/>
      </a:folHlink>
    </a:clrScheme>
    <a:fontScheme name="OPS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resentation 01" id="{4236E16F-F2C8-4B65-890E-0DB8A7CA9EA0}" vid="{7C1BA740-FE75-4D7B-A6D1-2732A7E8C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ad6a97-f676-48f4-8749-b9c62f1d2b24">
      <UserInfo>
        <DisplayName>Kirkland, Dina</DisplayName>
        <AccountId>17</AccountId>
        <AccountType/>
      </UserInfo>
      <UserInfo>
        <DisplayName>Maloney, Kevin</DisplayName>
        <AccountId>11</AccountId>
        <AccountType/>
      </UserInfo>
    </SharedWithUsers>
    <_activity xmlns="54913826-8429-45b6-afde-95ed37b193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1589C1884AF4B95AD68FFAFAD3F59" ma:contentTypeVersion="15" ma:contentTypeDescription="Create a new document." ma:contentTypeScope="" ma:versionID="df883ce12a78aa18d893d96d99943b8b">
  <xsd:schema xmlns:xsd="http://www.w3.org/2001/XMLSchema" xmlns:xs="http://www.w3.org/2001/XMLSchema" xmlns:p="http://schemas.microsoft.com/office/2006/metadata/properties" xmlns:ns3="adad6a97-f676-48f4-8749-b9c62f1d2b24" xmlns:ns4="54913826-8429-45b6-afde-95ed37b19342" targetNamespace="http://schemas.microsoft.com/office/2006/metadata/properties" ma:root="true" ma:fieldsID="130e18f251b80df370e60824747af9a5" ns3:_="" ns4:_="">
    <xsd:import namespace="adad6a97-f676-48f4-8749-b9c62f1d2b24"/>
    <xsd:import namespace="54913826-8429-45b6-afde-95ed37b193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d6a97-f676-48f4-8749-b9c62f1d2b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13826-8429-45b6-afde-95ed37b19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6F8AA-9CD6-4549-AB3C-E5B3AA8700B8}">
  <ds:schemaRefs>
    <ds:schemaRef ds:uri="http://purl.org/dc/terms/"/>
    <ds:schemaRef ds:uri="adad6a97-f676-48f4-8749-b9c62f1d2b24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54913826-8429-45b6-afde-95ed37b19342"/>
  </ds:schemaRefs>
</ds:datastoreItem>
</file>

<file path=customXml/itemProps2.xml><?xml version="1.0" encoding="utf-8"?>
<ds:datastoreItem xmlns:ds="http://schemas.openxmlformats.org/officeDocument/2006/customXml" ds:itemID="{30E6BDE0-1247-4B5A-867C-CAF3A5871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32F430-A75B-4C15-A455-2CC010BE3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d6a97-f676-48f4-8749-b9c62f1d2b24"/>
    <ds:schemaRef ds:uri="54913826-8429-45b6-afde-95ed37b19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5694</TotalTime>
  <Words>441</Words>
  <Application>Microsoft Office PowerPoint</Application>
  <PresentationFormat>Widescreen</PresentationFormat>
  <Paragraphs>84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Nova</vt:lpstr>
      <vt:lpstr>Calibri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District boundaries are currently being defined and reviewed at an operational and tactical level to produce the best fit, supporting community needs through crime prevention and emergency response.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McGaraughty, Maeghan</cp:lastModifiedBy>
  <cp:revision>61</cp:revision>
  <dcterms:created xsi:type="dcterms:W3CDTF">2020-10-29T17:23:45Z</dcterms:created>
  <dcterms:modified xsi:type="dcterms:W3CDTF">2024-05-01T14:33:34Z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0x0101009BB1589C1884AF4B95AD68FFAFAD3F59</vt:lpwstr>
  </property>
</Properties>
</file>