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4"/>
  </p:sldMasterIdLst>
  <p:notesMasterIdLst>
    <p:notesMasterId r:id="rId41"/>
  </p:notesMasterIdLst>
  <p:handoutMasterIdLst>
    <p:handoutMasterId r:id="rId42"/>
  </p:handoutMasterIdLst>
  <p:sldIdLst>
    <p:sldId id="259" r:id="rId5"/>
    <p:sldId id="279" r:id="rId6"/>
    <p:sldId id="337" r:id="rId7"/>
    <p:sldId id="284" r:id="rId8"/>
    <p:sldId id="285" r:id="rId9"/>
    <p:sldId id="280" r:id="rId10"/>
    <p:sldId id="353" r:id="rId11"/>
    <p:sldId id="287" r:id="rId12"/>
    <p:sldId id="288" r:id="rId13"/>
    <p:sldId id="334" r:id="rId14"/>
    <p:sldId id="343" r:id="rId15"/>
    <p:sldId id="326" r:id="rId16"/>
    <p:sldId id="329" r:id="rId17"/>
    <p:sldId id="338" r:id="rId18"/>
    <p:sldId id="290" r:id="rId19"/>
    <p:sldId id="292" r:id="rId20"/>
    <p:sldId id="293" r:id="rId21"/>
    <p:sldId id="294" r:id="rId22"/>
    <p:sldId id="336" r:id="rId23"/>
    <p:sldId id="350" r:id="rId24"/>
    <p:sldId id="347" r:id="rId25"/>
    <p:sldId id="339" r:id="rId26"/>
    <p:sldId id="349" r:id="rId27"/>
    <p:sldId id="324" r:id="rId28"/>
    <p:sldId id="340" r:id="rId29"/>
    <p:sldId id="302" r:id="rId30"/>
    <p:sldId id="300" r:id="rId31"/>
    <p:sldId id="348" r:id="rId32"/>
    <p:sldId id="303" r:id="rId33"/>
    <p:sldId id="335" r:id="rId34"/>
    <p:sldId id="352" r:id="rId35"/>
    <p:sldId id="345" r:id="rId36"/>
    <p:sldId id="354" r:id="rId37"/>
    <p:sldId id="341" r:id="rId38"/>
    <p:sldId id="283" r:id="rId39"/>
    <p:sldId id="268" r:id="rId40"/>
  </p:sldIdLst>
  <p:sldSz cx="20105688" cy="1130935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A3F49-4F69-76AB-F0B7-05CCD16AB247}" name="Sweet, Jonathan M" initials="SM" userId="S::sweetjm@ottawapolice.ca::f4189661-3a21-4e33-89aa-025ac4588eda" providerId="AD"/>
  <p188:author id="{6992AD4D-FAEA-586B-413C-24AF364649D4}" name="Jonathan Sweet" initials="" userId="S::SweetJM@ottawapolice.ca::f4189661-3a21-4e33-89aa-025ac4588eda" providerId="AD"/>
  <p188:author id="{1EA66158-3BBA-5764-5652-10862A87BB2A}" name="Therese Ellen Bitanga-Almaden" initials="" userId="S::BitangTE@ottawapolice.ca::bebce136-371b-4580-815c-45d4a09960a9" providerId="AD"/>
  <p188:author id="{78C73360-1E92-3A23-4835-8A3D7925411B}" name="Heather Ogilvie" initials="HO" userId="S::ogilvihx@ottawapolice.ca::9e95a71b-9c9b-4ff7-9dff-91d030c3d87c" providerId="AD"/>
  <p188:author id="{DF2ED482-5A30-B4FA-A895-E7CE2C5AD64B}" name="Cameron Hopgood" initials="CH" userId="S::hopgoocd@ottawapolice.ca::da029911-f9cd-4517-af11-b8eb310b2385" providerId="AD"/>
  <p188:author id="{E38029AE-BB1D-641C-D29D-4625BB733306}" name="Anderson, Michael J" initials="MA" userId="S::AndersMJ@ottawapolice.ca::a33cb26c-4b27-4d1c-af59-52a20dcde2f8" providerId="AD"/>
  <p188:author id="{2051E6D9-F755-28A5-9ABF-226727DBE573}" name="Heather Ogilvie" initials="" userId="S::OgilviHX@ottawapolice.ca::9e95a71b-9c9b-4ff7-9dff-91d030c3d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D4"/>
    <a:srgbClr val="FFFFFF"/>
    <a:srgbClr val="3D6299"/>
    <a:srgbClr val="8FB2CC"/>
    <a:srgbClr val="F0F0F0"/>
    <a:srgbClr val="E6E6E6"/>
    <a:srgbClr val="223A66"/>
    <a:srgbClr val="A7A9AC"/>
    <a:srgbClr val="646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706B0-116E-4439-BE67-A1250A7CC0D0}" v="1" dt="2025-11-04T17:39:08.6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23" autoAdjust="0"/>
  </p:normalViewPr>
  <p:slideViewPr>
    <p:cSldViewPr snapToGrid="0">
      <p:cViewPr varScale="1">
        <p:scale>
          <a:sx n="48" d="100"/>
          <a:sy n="48" d="100"/>
        </p:scale>
        <p:origin x="1764" y="2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6CA33-14E6-451C-BD7D-260A3E7A26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099BDA-BC04-47B3-BC45-44CA703E8FB4}">
      <dgm:prSet phldrT="[Text]" custT="1"/>
      <dgm:spPr>
        <a:noFill/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CA" sz="3600">
              <a:latin typeface="Arial"/>
              <a:ea typeface="+mn-lt"/>
              <a:cs typeface="Arial"/>
            </a:rPr>
            <a:t>Prepare the 2026 Draft Operating and Capital Budgets based on the following: 	</a:t>
          </a:r>
          <a:endParaRPr lang="en-US" sz="3600">
            <a:latin typeface="Arial"/>
            <a:cs typeface="Arial"/>
          </a:endParaRPr>
        </a:p>
      </dgm:t>
    </dgm:pt>
    <dgm:pt modelId="{AAF330A9-B831-4C1C-85DD-1F0C59828375}" type="parTrans" cxnId="{8F04C9C2-E0CB-441C-B609-841426853BB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3DBA38-635C-4293-9B8C-672397670DD4}" type="sibTrans" cxnId="{8F04C9C2-E0CB-441C-B609-841426853BB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0D75360-AC4A-4FAC-903B-B00ED82F1A62}">
      <dgm:prSet phldrT="[Text]" custT="1"/>
      <dgm:spPr/>
      <dgm:t>
        <a:bodyPr/>
        <a:lstStyle/>
        <a:p>
          <a:pPr>
            <a:buFontTx/>
            <a:buNone/>
          </a:pPr>
          <a:r>
            <a:rPr lang="en-US" sz="3600">
              <a:latin typeface="Arial"/>
              <a:ea typeface="+mn-lt"/>
              <a:cs typeface="Arial"/>
            </a:rPr>
            <a:t>Approve the 2026 budget review and approval timetable</a:t>
          </a:r>
          <a:endParaRPr lang="en-US" sz="3600">
            <a:latin typeface="Arial"/>
            <a:cs typeface="Arial"/>
          </a:endParaRPr>
        </a:p>
      </dgm:t>
    </dgm:pt>
    <dgm:pt modelId="{183CA9B7-57D3-444D-8CAD-18271A816C76}" type="parTrans" cxnId="{A74C4547-71E0-4AF4-AA57-7CD776F8E8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1AFAAD9-4CB9-4FE8-8F28-1D5CC8D1E77F}" type="sibTrans" cxnId="{A74C4547-71E0-4AF4-AA57-7CD776F8E8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EFBF29-8078-4B2B-8A1E-74FC6F47935E}">
      <dgm:prSet custT="1"/>
      <dgm:spPr/>
      <dgm:t>
        <a:bodyPr/>
        <a:lstStyle/>
        <a:p>
          <a:r>
            <a:rPr lang="en-US" sz="6000" b="1">
              <a:solidFill>
                <a:srgbClr val="223A66"/>
              </a:solidFill>
              <a:latin typeface="Arial"/>
              <a:ea typeface="+mn-lt"/>
              <a:cs typeface="Arial"/>
            </a:rPr>
            <a:t>That the Ottawa Police Service:</a:t>
          </a:r>
          <a:endParaRPr lang="en-US" sz="6000" b="1">
            <a:solidFill>
              <a:srgbClr val="223A66"/>
            </a:solidFill>
            <a:latin typeface="Arial"/>
            <a:cs typeface="Arial"/>
          </a:endParaRPr>
        </a:p>
      </dgm:t>
    </dgm:pt>
    <dgm:pt modelId="{36C398D6-2D4E-458E-90AD-03003EE611E7}" type="parTrans" cxnId="{A502FFBB-7924-4FCB-80B1-E85A801B57B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DA30131-888B-43EA-94D8-CC7C96D45072}" type="sibTrans" cxnId="{A502FFBB-7924-4FCB-80B1-E85A801B57B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3849D9F-084E-49BA-8238-5F8F49AAB56E}">
      <dgm:prSet phldrT="[Text]" custT="1"/>
      <dgm:spPr>
        <a:noFill/>
      </dgm:spPr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en-CA" sz="3600">
              <a:highlight>
                <a:srgbClr val="FFFFFF"/>
              </a:highlight>
              <a:latin typeface="Arial"/>
              <a:ea typeface="+mn-lt"/>
              <a:cs typeface="Arial"/>
            </a:rPr>
            <a:t>No more than a 6.5</a:t>
          </a:r>
          <a:r>
            <a:rPr lang="en-CA" sz="3600">
              <a:latin typeface="Arial"/>
              <a:ea typeface="+mn-lt"/>
              <a:cs typeface="Arial"/>
            </a:rPr>
            <a:t>% tax </a:t>
          </a:r>
          <a:r>
            <a:rPr lang="en-CA" sz="3600">
              <a:highlight>
                <a:srgbClr val="FFFFFF"/>
              </a:highlight>
              <a:latin typeface="Arial"/>
              <a:ea typeface="+mn-lt"/>
              <a:cs typeface="Arial"/>
            </a:rPr>
            <a:t>increase; and</a:t>
          </a:r>
          <a:endParaRPr lang="en-US" sz="3600">
            <a:highlight>
              <a:srgbClr val="FFFFFF"/>
            </a:highlight>
            <a:latin typeface="Arial"/>
            <a:cs typeface="Arial"/>
          </a:endParaRPr>
        </a:p>
      </dgm:t>
    </dgm:pt>
    <dgm:pt modelId="{67E52C20-A879-4D92-B3E6-3E2D6DB7CEB9}" type="parTrans" cxnId="{4EB8E4CE-6BD1-4DED-860C-F5FAC9E83A8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D24023B-E8E7-4E6E-936D-CB59F6D31268}" type="sibTrans" cxnId="{4EB8E4CE-6BD1-4DED-860C-F5FAC9E83A8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71BE919-D300-4E38-A9EA-66CA472C088E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CA" sz="3600">
              <a:highlight>
                <a:srgbClr val="FFFFFF"/>
              </a:highlight>
              <a:latin typeface="Arial"/>
              <a:ea typeface="+mn-lt"/>
              <a:cs typeface="Arial"/>
            </a:rPr>
            <a:t>Expected assessment growth of </a:t>
          </a:r>
          <a:r>
            <a:rPr lang="en-CA" sz="3600">
              <a:latin typeface="Arial"/>
              <a:ea typeface="+mn-lt"/>
              <a:cs typeface="Arial"/>
            </a:rPr>
            <a:t>1.6%</a:t>
          </a:r>
          <a:endParaRPr lang="en-US" sz="3600">
            <a:latin typeface="Arial"/>
            <a:cs typeface="Arial"/>
          </a:endParaRPr>
        </a:p>
      </dgm:t>
    </dgm:pt>
    <dgm:pt modelId="{0EC42002-A6E8-420F-AF46-E69F06FDE1A1}" type="parTrans" cxnId="{5671FB80-3DE3-4896-BD24-9A2720ECD2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507FCD7-2B5F-4749-9E8B-E5DBB415BCC4}" type="sibTrans" cxnId="{5671FB80-3DE3-4896-BD24-9A2720ECD2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2FC6A33-2DA2-41FC-B31E-07475DFFBDBB}" type="pres">
      <dgm:prSet presAssocID="{5BD6CA33-14E6-451C-BD7D-260A3E7A26A4}" presName="vert0" presStyleCnt="0">
        <dgm:presLayoutVars>
          <dgm:dir/>
          <dgm:animOne val="branch"/>
          <dgm:animLvl val="lvl"/>
        </dgm:presLayoutVars>
      </dgm:prSet>
      <dgm:spPr/>
    </dgm:pt>
    <dgm:pt modelId="{0A69F145-C5D8-4693-8AF1-718A0ACED518}" type="pres">
      <dgm:prSet presAssocID="{41EFBF29-8078-4B2B-8A1E-74FC6F47935E}" presName="thickLine" presStyleLbl="alignNode1" presStyleIdx="0" presStyleCnt="1"/>
      <dgm:spPr/>
    </dgm:pt>
    <dgm:pt modelId="{07E54403-795C-4F4A-A9E8-692997694588}" type="pres">
      <dgm:prSet presAssocID="{41EFBF29-8078-4B2B-8A1E-74FC6F47935E}" presName="horz1" presStyleCnt="0"/>
      <dgm:spPr/>
    </dgm:pt>
    <dgm:pt modelId="{87EA3091-3F71-4C9D-A82A-6AA0BB327493}" type="pres">
      <dgm:prSet presAssocID="{41EFBF29-8078-4B2B-8A1E-74FC6F47935E}" presName="tx1" presStyleLbl="revTx" presStyleIdx="0" presStyleCnt="5" custScaleX="130088"/>
      <dgm:spPr/>
    </dgm:pt>
    <dgm:pt modelId="{F3B14D31-99EF-4133-A827-D2E2C1A01724}" type="pres">
      <dgm:prSet presAssocID="{41EFBF29-8078-4B2B-8A1E-74FC6F47935E}" presName="vert1" presStyleCnt="0"/>
      <dgm:spPr/>
    </dgm:pt>
    <dgm:pt modelId="{1EEB16F4-5FBB-4C31-AF97-0517541658B4}" type="pres">
      <dgm:prSet presAssocID="{5A099BDA-BC04-47B3-BC45-44CA703E8FB4}" presName="vertSpace2a" presStyleCnt="0"/>
      <dgm:spPr/>
    </dgm:pt>
    <dgm:pt modelId="{0DC8ACD2-A138-4221-AB1E-1425A98A1C84}" type="pres">
      <dgm:prSet presAssocID="{5A099BDA-BC04-47B3-BC45-44CA703E8FB4}" presName="horz2" presStyleCnt="0"/>
      <dgm:spPr/>
    </dgm:pt>
    <dgm:pt modelId="{24C7BF3E-E99C-4272-9A77-2C1D4C9FB88F}" type="pres">
      <dgm:prSet presAssocID="{5A099BDA-BC04-47B3-BC45-44CA703E8FB4}" presName="horzSpace2" presStyleCnt="0"/>
      <dgm:spPr/>
    </dgm:pt>
    <dgm:pt modelId="{5964AB51-49F8-4F3A-98D5-0337303ACD71}" type="pres">
      <dgm:prSet presAssocID="{5A099BDA-BC04-47B3-BC45-44CA703E8FB4}" presName="tx2" presStyleLbl="revTx" presStyleIdx="1" presStyleCnt="5" custScaleY="82834" custLinFactNeighborX="-167" custLinFactNeighborY="4919"/>
      <dgm:spPr/>
    </dgm:pt>
    <dgm:pt modelId="{A16DC019-F293-4CD6-AF2D-5018747DE15D}" type="pres">
      <dgm:prSet presAssocID="{5A099BDA-BC04-47B3-BC45-44CA703E8FB4}" presName="vert2" presStyleCnt="0"/>
      <dgm:spPr/>
    </dgm:pt>
    <dgm:pt modelId="{83CA85D0-F819-4CA0-9631-C7E41ED05EA1}" type="pres">
      <dgm:prSet presAssocID="{A3849D9F-084E-49BA-8238-5F8F49AAB56E}" presName="horz3" presStyleCnt="0"/>
      <dgm:spPr/>
    </dgm:pt>
    <dgm:pt modelId="{5B74AE36-8CAE-40A3-82FD-BD96169F9CF4}" type="pres">
      <dgm:prSet presAssocID="{A3849D9F-084E-49BA-8238-5F8F49AAB56E}" presName="horzSpace3" presStyleCnt="0"/>
      <dgm:spPr/>
    </dgm:pt>
    <dgm:pt modelId="{CA543DD2-99BD-4011-AB2F-0E2A0CD15E70}" type="pres">
      <dgm:prSet presAssocID="{A3849D9F-084E-49BA-8238-5F8F49AAB56E}" presName="tx3" presStyleLbl="revTx" presStyleIdx="2" presStyleCnt="5"/>
      <dgm:spPr/>
    </dgm:pt>
    <dgm:pt modelId="{8CFF3A1D-78EB-4F01-8DF8-1BD312BCF5B5}" type="pres">
      <dgm:prSet presAssocID="{A3849D9F-084E-49BA-8238-5F8F49AAB56E}" presName="vert3" presStyleCnt="0"/>
      <dgm:spPr/>
    </dgm:pt>
    <dgm:pt modelId="{B2E7B51F-EA61-4693-80E3-F5F8090219EC}" type="pres">
      <dgm:prSet presAssocID="{1D24023B-E8E7-4E6E-936D-CB59F6D31268}" presName="thinLine3" presStyleLbl="callout" presStyleIdx="0" presStyleCnt="3"/>
      <dgm:spPr/>
    </dgm:pt>
    <dgm:pt modelId="{AAC18DF4-D6AF-43D6-8CE1-6FF56FE4F336}" type="pres">
      <dgm:prSet presAssocID="{D71BE919-D300-4E38-A9EA-66CA472C088E}" presName="horz3" presStyleCnt="0"/>
      <dgm:spPr/>
    </dgm:pt>
    <dgm:pt modelId="{B2316213-F7D7-48F4-B1F1-556E4CBCDE38}" type="pres">
      <dgm:prSet presAssocID="{D71BE919-D300-4E38-A9EA-66CA472C088E}" presName="horzSpace3" presStyleCnt="0"/>
      <dgm:spPr/>
    </dgm:pt>
    <dgm:pt modelId="{D0DC97EA-9B71-42DA-9CF2-49FD600CE4D6}" type="pres">
      <dgm:prSet presAssocID="{D71BE919-D300-4E38-A9EA-66CA472C088E}" presName="tx3" presStyleLbl="revTx" presStyleIdx="3" presStyleCnt="5" custLinFactNeighborX="525" custLinFactNeighborY="2525"/>
      <dgm:spPr/>
    </dgm:pt>
    <dgm:pt modelId="{60813F0B-D84C-44A0-8FB3-4CB04EBC3AB4}" type="pres">
      <dgm:prSet presAssocID="{D71BE919-D300-4E38-A9EA-66CA472C088E}" presName="vert3" presStyleCnt="0"/>
      <dgm:spPr/>
    </dgm:pt>
    <dgm:pt modelId="{D73B7310-F0EA-4A4D-A09E-57F3C8AEAFA3}" type="pres">
      <dgm:prSet presAssocID="{5A099BDA-BC04-47B3-BC45-44CA703E8FB4}" presName="thinLine2b" presStyleLbl="callout" presStyleIdx="1" presStyleCnt="3"/>
      <dgm:spPr/>
    </dgm:pt>
    <dgm:pt modelId="{15C12004-3A5C-4CE6-ABBF-E3B83AF4A998}" type="pres">
      <dgm:prSet presAssocID="{5A099BDA-BC04-47B3-BC45-44CA703E8FB4}" presName="vertSpace2b" presStyleCnt="0"/>
      <dgm:spPr/>
    </dgm:pt>
    <dgm:pt modelId="{B9617C78-821B-41C0-A563-7B3E65D34A57}" type="pres">
      <dgm:prSet presAssocID="{20D75360-AC4A-4FAC-903B-B00ED82F1A62}" presName="horz2" presStyleCnt="0"/>
      <dgm:spPr/>
    </dgm:pt>
    <dgm:pt modelId="{52244426-5612-43EB-89C0-8F0FD56D1AF6}" type="pres">
      <dgm:prSet presAssocID="{20D75360-AC4A-4FAC-903B-B00ED82F1A62}" presName="horzSpace2" presStyleCnt="0"/>
      <dgm:spPr/>
    </dgm:pt>
    <dgm:pt modelId="{EF4C04CF-5DB4-418E-A9C5-43104A3ADA9E}" type="pres">
      <dgm:prSet presAssocID="{20D75360-AC4A-4FAC-903B-B00ED82F1A62}" presName="tx2" presStyleLbl="revTx" presStyleIdx="4" presStyleCnt="5" custScaleY="56375"/>
      <dgm:spPr/>
    </dgm:pt>
    <dgm:pt modelId="{75FB2240-CDE9-4D6F-87AB-BE07CFF94CFF}" type="pres">
      <dgm:prSet presAssocID="{20D75360-AC4A-4FAC-903B-B00ED82F1A62}" presName="vert2" presStyleCnt="0"/>
      <dgm:spPr/>
    </dgm:pt>
    <dgm:pt modelId="{B883B31C-848D-4D91-AD04-8C7F257FE005}" type="pres">
      <dgm:prSet presAssocID="{20D75360-AC4A-4FAC-903B-B00ED82F1A62}" presName="thinLine2b" presStyleLbl="callout" presStyleIdx="2" presStyleCnt="3"/>
      <dgm:spPr/>
    </dgm:pt>
    <dgm:pt modelId="{6911C673-FBA3-4283-AA95-830F97906F1C}" type="pres">
      <dgm:prSet presAssocID="{20D75360-AC4A-4FAC-903B-B00ED82F1A62}" presName="vertSpace2b" presStyleCnt="0"/>
      <dgm:spPr/>
    </dgm:pt>
  </dgm:ptLst>
  <dgm:cxnLst>
    <dgm:cxn modelId="{9D4B291C-DD15-4263-B204-ECC86FF4625D}" type="presOf" srcId="{D71BE919-D300-4E38-A9EA-66CA472C088E}" destId="{D0DC97EA-9B71-42DA-9CF2-49FD600CE4D6}" srcOrd="0" destOrd="0" presId="urn:microsoft.com/office/officeart/2008/layout/LinedList"/>
    <dgm:cxn modelId="{A74C4547-71E0-4AF4-AA57-7CD776F8E8B5}" srcId="{41EFBF29-8078-4B2B-8A1E-74FC6F47935E}" destId="{20D75360-AC4A-4FAC-903B-B00ED82F1A62}" srcOrd="1" destOrd="0" parTransId="{183CA9B7-57D3-444D-8CAD-18271A816C76}" sibTransId="{C1AFAAD9-4CB9-4FE8-8F28-1D5CC8D1E77F}"/>
    <dgm:cxn modelId="{39124D48-3538-45B9-AF12-DBEC0D0C1746}" type="presOf" srcId="{5BD6CA33-14E6-451C-BD7D-260A3E7A26A4}" destId="{D2FC6A33-2DA2-41FC-B31E-07475DFFBDBB}" srcOrd="0" destOrd="0" presId="urn:microsoft.com/office/officeart/2008/layout/LinedList"/>
    <dgm:cxn modelId="{8D9CEC48-FD80-467E-9883-5DA09212677A}" type="presOf" srcId="{5A099BDA-BC04-47B3-BC45-44CA703E8FB4}" destId="{5964AB51-49F8-4F3A-98D5-0337303ACD71}" srcOrd="0" destOrd="0" presId="urn:microsoft.com/office/officeart/2008/layout/LinedList"/>
    <dgm:cxn modelId="{00A5E553-64A4-4130-B77A-ABEBA01AE341}" type="presOf" srcId="{A3849D9F-084E-49BA-8238-5F8F49AAB56E}" destId="{CA543DD2-99BD-4011-AB2F-0E2A0CD15E70}" srcOrd="0" destOrd="0" presId="urn:microsoft.com/office/officeart/2008/layout/LinedList"/>
    <dgm:cxn modelId="{5671FB80-3DE3-4896-BD24-9A2720ECD274}" srcId="{5A099BDA-BC04-47B3-BC45-44CA703E8FB4}" destId="{D71BE919-D300-4E38-A9EA-66CA472C088E}" srcOrd="1" destOrd="0" parTransId="{0EC42002-A6E8-420F-AF46-E69F06FDE1A1}" sibTransId="{8507FCD7-2B5F-4749-9E8B-E5DBB415BCC4}"/>
    <dgm:cxn modelId="{8B8E748C-5480-4847-B1E7-7E14DFAC31C7}" type="presOf" srcId="{20D75360-AC4A-4FAC-903B-B00ED82F1A62}" destId="{EF4C04CF-5DB4-418E-A9C5-43104A3ADA9E}" srcOrd="0" destOrd="0" presId="urn:microsoft.com/office/officeart/2008/layout/LinedList"/>
    <dgm:cxn modelId="{A502FFBB-7924-4FCB-80B1-E85A801B57B0}" srcId="{5BD6CA33-14E6-451C-BD7D-260A3E7A26A4}" destId="{41EFBF29-8078-4B2B-8A1E-74FC6F47935E}" srcOrd="0" destOrd="0" parTransId="{36C398D6-2D4E-458E-90AD-03003EE611E7}" sibTransId="{2DA30131-888B-43EA-94D8-CC7C96D45072}"/>
    <dgm:cxn modelId="{8F04C9C2-E0CB-441C-B609-841426853BBA}" srcId="{41EFBF29-8078-4B2B-8A1E-74FC6F47935E}" destId="{5A099BDA-BC04-47B3-BC45-44CA703E8FB4}" srcOrd="0" destOrd="0" parTransId="{AAF330A9-B831-4C1C-85DD-1F0C59828375}" sibTransId="{753DBA38-635C-4293-9B8C-672397670DD4}"/>
    <dgm:cxn modelId="{4EB8E4CE-6BD1-4DED-860C-F5FAC9E83A82}" srcId="{5A099BDA-BC04-47B3-BC45-44CA703E8FB4}" destId="{A3849D9F-084E-49BA-8238-5F8F49AAB56E}" srcOrd="0" destOrd="0" parTransId="{67E52C20-A879-4D92-B3E6-3E2D6DB7CEB9}" sibTransId="{1D24023B-E8E7-4E6E-936D-CB59F6D31268}"/>
    <dgm:cxn modelId="{99E7D4F3-8A4F-49BB-A250-AE3067F5CA7B}" type="presOf" srcId="{41EFBF29-8078-4B2B-8A1E-74FC6F47935E}" destId="{87EA3091-3F71-4C9D-A82A-6AA0BB327493}" srcOrd="0" destOrd="0" presId="urn:microsoft.com/office/officeart/2008/layout/LinedList"/>
    <dgm:cxn modelId="{943C4598-31CC-4424-B295-03C0698AA406}" type="presParOf" srcId="{D2FC6A33-2DA2-41FC-B31E-07475DFFBDBB}" destId="{0A69F145-C5D8-4693-8AF1-718A0ACED518}" srcOrd="0" destOrd="0" presId="urn:microsoft.com/office/officeart/2008/layout/LinedList"/>
    <dgm:cxn modelId="{C8804F3F-A8B7-4D94-9984-E5933481E665}" type="presParOf" srcId="{D2FC6A33-2DA2-41FC-B31E-07475DFFBDBB}" destId="{07E54403-795C-4F4A-A9E8-692997694588}" srcOrd="1" destOrd="0" presId="urn:microsoft.com/office/officeart/2008/layout/LinedList"/>
    <dgm:cxn modelId="{77EFCE02-EACB-4997-9EB1-45FE9EF2211A}" type="presParOf" srcId="{07E54403-795C-4F4A-A9E8-692997694588}" destId="{87EA3091-3F71-4C9D-A82A-6AA0BB327493}" srcOrd="0" destOrd="0" presId="urn:microsoft.com/office/officeart/2008/layout/LinedList"/>
    <dgm:cxn modelId="{BA17BCDE-6A06-4083-9D96-8B25CCDA4ACF}" type="presParOf" srcId="{07E54403-795C-4F4A-A9E8-692997694588}" destId="{F3B14D31-99EF-4133-A827-D2E2C1A01724}" srcOrd="1" destOrd="0" presId="urn:microsoft.com/office/officeart/2008/layout/LinedList"/>
    <dgm:cxn modelId="{1D75E4DF-285E-4082-ADCE-19C0CDA49BA4}" type="presParOf" srcId="{F3B14D31-99EF-4133-A827-D2E2C1A01724}" destId="{1EEB16F4-5FBB-4C31-AF97-0517541658B4}" srcOrd="0" destOrd="0" presId="urn:microsoft.com/office/officeart/2008/layout/LinedList"/>
    <dgm:cxn modelId="{2F7A2366-308E-42B1-9382-34ADC665E6EB}" type="presParOf" srcId="{F3B14D31-99EF-4133-A827-D2E2C1A01724}" destId="{0DC8ACD2-A138-4221-AB1E-1425A98A1C84}" srcOrd="1" destOrd="0" presId="urn:microsoft.com/office/officeart/2008/layout/LinedList"/>
    <dgm:cxn modelId="{E30B340D-3BA2-4ED7-936B-1DE7E3A3DCA7}" type="presParOf" srcId="{0DC8ACD2-A138-4221-AB1E-1425A98A1C84}" destId="{24C7BF3E-E99C-4272-9A77-2C1D4C9FB88F}" srcOrd="0" destOrd="0" presId="urn:microsoft.com/office/officeart/2008/layout/LinedList"/>
    <dgm:cxn modelId="{8C125786-495A-4F34-B0A1-900A86891E84}" type="presParOf" srcId="{0DC8ACD2-A138-4221-AB1E-1425A98A1C84}" destId="{5964AB51-49F8-4F3A-98D5-0337303ACD71}" srcOrd="1" destOrd="0" presId="urn:microsoft.com/office/officeart/2008/layout/LinedList"/>
    <dgm:cxn modelId="{86057CF0-AD92-4CD1-AC67-6E63B809039D}" type="presParOf" srcId="{0DC8ACD2-A138-4221-AB1E-1425A98A1C84}" destId="{A16DC019-F293-4CD6-AF2D-5018747DE15D}" srcOrd="2" destOrd="0" presId="urn:microsoft.com/office/officeart/2008/layout/LinedList"/>
    <dgm:cxn modelId="{018FC897-AD1A-44D0-BF59-F6C31D5CBD87}" type="presParOf" srcId="{A16DC019-F293-4CD6-AF2D-5018747DE15D}" destId="{83CA85D0-F819-4CA0-9631-C7E41ED05EA1}" srcOrd="0" destOrd="0" presId="urn:microsoft.com/office/officeart/2008/layout/LinedList"/>
    <dgm:cxn modelId="{D4E8888E-6E48-4D0C-9898-10BAD8FDB11F}" type="presParOf" srcId="{83CA85D0-F819-4CA0-9631-C7E41ED05EA1}" destId="{5B74AE36-8CAE-40A3-82FD-BD96169F9CF4}" srcOrd="0" destOrd="0" presId="urn:microsoft.com/office/officeart/2008/layout/LinedList"/>
    <dgm:cxn modelId="{555A22D2-4E1A-452F-9390-05B310D9BA35}" type="presParOf" srcId="{83CA85D0-F819-4CA0-9631-C7E41ED05EA1}" destId="{CA543DD2-99BD-4011-AB2F-0E2A0CD15E70}" srcOrd="1" destOrd="0" presId="urn:microsoft.com/office/officeart/2008/layout/LinedList"/>
    <dgm:cxn modelId="{FC44EF25-D5A8-42EC-8C72-0DA4E5ACA9C1}" type="presParOf" srcId="{83CA85D0-F819-4CA0-9631-C7E41ED05EA1}" destId="{8CFF3A1D-78EB-4F01-8DF8-1BD312BCF5B5}" srcOrd="2" destOrd="0" presId="urn:microsoft.com/office/officeart/2008/layout/LinedList"/>
    <dgm:cxn modelId="{999319B0-9E75-4708-9FCC-21084FD64064}" type="presParOf" srcId="{A16DC019-F293-4CD6-AF2D-5018747DE15D}" destId="{B2E7B51F-EA61-4693-80E3-F5F8090219EC}" srcOrd="1" destOrd="0" presId="urn:microsoft.com/office/officeart/2008/layout/LinedList"/>
    <dgm:cxn modelId="{F03B19DD-9286-4CD4-B3CB-4724627ED314}" type="presParOf" srcId="{A16DC019-F293-4CD6-AF2D-5018747DE15D}" destId="{AAC18DF4-D6AF-43D6-8CE1-6FF56FE4F336}" srcOrd="2" destOrd="0" presId="urn:microsoft.com/office/officeart/2008/layout/LinedList"/>
    <dgm:cxn modelId="{820BA74A-B290-4244-8878-E96B6F932AFD}" type="presParOf" srcId="{AAC18DF4-D6AF-43D6-8CE1-6FF56FE4F336}" destId="{B2316213-F7D7-48F4-B1F1-556E4CBCDE38}" srcOrd="0" destOrd="0" presId="urn:microsoft.com/office/officeart/2008/layout/LinedList"/>
    <dgm:cxn modelId="{5D3D4DF3-E8C5-4CA1-B124-B0C34EA6D22D}" type="presParOf" srcId="{AAC18DF4-D6AF-43D6-8CE1-6FF56FE4F336}" destId="{D0DC97EA-9B71-42DA-9CF2-49FD600CE4D6}" srcOrd="1" destOrd="0" presId="urn:microsoft.com/office/officeart/2008/layout/LinedList"/>
    <dgm:cxn modelId="{04F86689-9AA1-4106-8074-1D4034BF7C21}" type="presParOf" srcId="{AAC18DF4-D6AF-43D6-8CE1-6FF56FE4F336}" destId="{60813F0B-D84C-44A0-8FB3-4CB04EBC3AB4}" srcOrd="2" destOrd="0" presId="urn:microsoft.com/office/officeart/2008/layout/LinedList"/>
    <dgm:cxn modelId="{2FFA7CA2-7237-4A6A-8227-640BD0A1F100}" type="presParOf" srcId="{F3B14D31-99EF-4133-A827-D2E2C1A01724}" destId="{D73B7310-F0EA-4A4D-A09E-57F3C8AEAFA3}" srcOrd="2" destOrd="0" presId="urn:microsoft.com/office/officeart/2008/layout/LinedList"/>
    <dgm:cxn modelId="{3CF62EC1-1FFD-483D-A840-D274A0D8D530}" type="presParOf" srcId="{F3B14D31-99EF-4133-A827-D2E2C1A01724}" destId="{15C12004-3A5C-4CE6-ABBF-E3B83AF4A998}" srcOrd="3" destOrd="0" presId="urn:microsoft.com/office/officeart/2008/layout/LinedList"/>
    <dgm:cxn modelId="{D33BB163-793E-4513-8A4B-C84684D06715}" type="presParOf" srcId="{F3B14D31-99EF-4133-A827-D2E2C1A01724}" destId="{B9617C78-821B-41C0-A563-7B3E65D34A57}" srcOrd="4" destOrd="0" presId="urn:microsoft.com/office/officeart/2008/layout/LinedList"/>
    <dgm:cxn modelId="{809650DB-AB3D-41EC-B400-01344B640198}" type="presParOf" srcId="{B9617C78-821B-41C0-A563-7B3E65D34A57}" destId="{52244426-5612-43EB-89C0-8F0FD56D1AF6}" srcOrd="0" destOrd="0" presId="urn:microsoft.com/office/officeart/2008/layout/LinedList"/>
    <dgm:cxn modelId="{DE33CDAF-EDE9-4808-9661-6C7F6FC4CC59}" type="presParOf" srcId="{B9617C78-821B-41C0-A563-7B3E65D34A57}" destId="{EF4C04CF-5DB4-418E-A9C5-43104A3ADA9E}" srcOrd="1" destOrd="0" presId="urn:microsoft.com/office/officeart/2008/layout/LinedList"/>
    <dgm:cxn modelId="{C44DE292-3EF4-45B7-8C8A-C3B99E9BE1D2}" type="presParOf" srcId="{B9617C78-821B-41C0-A563-7B3E65D34A57}" destId="{75FB2240-CDE9-4D6F-87AB-BE07CFF94CFF}" srcOrd="2" destOrd="0" presId="urn:microsoft.com/office/officeart/2008/layout/LinedList"/>
    <dgm:cxn modelId="{01CD989D-940E-4505-B570-1BA1E9C20B34}" type="presParOf" srcId="{F3B14D31-99EF-4133-A827-D2E2C1A01724}" destId="{B883B31C-848D-4D91-AD04-8C7F257FE005}" srcOrd="5" destOrd="0" presId="urn:microsoft.com/office/officeart/2008/layout/LinedList"/>
    <dgm:cxn modelId="{D7F605C9-F75E-4490-B922-6791E53D03AE}" type="presParOf" srcId="{F3B14D31-99EF-4133-A827-D2E2C1A01724}" destId="{6911C673-FBA3-4283-AA95-830F97906F1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6CA33-14E6-451C-BD7D-260A3E7A26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099BDA-BC04-47B3-BC45-44CA703E8FB4}">
      <dgm:prSet phldrT="[Text]" custT="1"/>
      <dgm:spPr/>
      <dgm:t>
        <a:bodyPr/>
        <a:lstStyle/>
        <a:p>
          <a:pPr algn="l" rtl="0">
            <a:buNone/>
          </a:pPr>
          <a:r>
            <a:rPr lang="en-CA" sz="2200" b="0"/>
            <a:t>Receive and table the Ottawa Police Service 2026 Draft Operating and Capital Budget. </a:t>
          </a:r>
          <a:endParaRPr lang="en-US" sz="2200" b="0">
            <a:solidFill>
              <a:schemeClr val="tx1"/>
            </a:solidFill>
            <a:latin typeface="+mj-lt"/>
            <a:cs typeface="Arial"/>
          </a:endParaRPr>
        </a:p>
      </dgm:t>
    </dgm:pt>
    <dgm:pt modelId="{AAF330A9-B831-4C1C-85DD-1F0C59828375}" type="parTrans" cxnId="{8F04C9C2-E0CB-441C-B609-841426853BB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3DBA38-635C-4293-9B8C-672397670DD4}" type="sibTrans" cxnId="{8F04C9C2-E0CB-441C-B609-841426853BB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43775E-ABB7-474C-AE9B-1511DEEE5447}">
      <dgm:prSet custT="1"/>
      <dgm:spPr/>
      <dgm:t>
        <a:bodyPr/>
        <a:lstStyle/>
        <a:p>
          <a:r>
            <a:rPr lang="en-US" sz="5000" b="1">
              <a:solidFill>
                <a:srgbClr val="223A66"/>
              </a:solidFill>
              <a:latin typeface="Arial"/>
              <a:ea typeface="+mn-lt"/>
              <a:cs typeface="Arial"/>
            </a:rPr>
            <a:t>That the Ottawa Police Services Board:</a:t>
          </a:r>
          <a:endParaRPr lang="en-US" sz="5000" b="1">
            <a:solidFill>
              <a:srgbClr val="223A66"/>
            </a:solidFill>
            <a:latin typeface="Arial"/>
            <a:cs typeface="Arial"/>
          </a:endParaRPr>
        </a:p>
      </dgm:t>
    </dgm:pt>
    <dgm:pt modelId="{DC41E294-56C9-45F8-9FE7-265C5969F332}" type="parTrans" cxnId="{ED4B7497-0D4A-4553-B78A-B74E0B6505E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0391AB3-2062-47F9-B65F-2526DBA8A519}" type="sibTrans" cxnId="{ED4B7497-0D4A-4553-B78A-B74E0B6505E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965769-9D59-431C-9CAA-3433AEB642A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CA" sz="2200" b="0"/>
            <a:t>Approve the Ottawa Police Service 2026 Draft Operating and Capital Budget at the Board meeting on December 5th, 2025.</a:t>
          </a:r>
          <a:endParaRPr lang="en-US" sz="2200" b="0"/>
        </a:p>
      </dgm:t>
    </dgm:pt>
    <dgm:pt modelId="{B0777162-3E09-4BA9-8BE3-E13E9B94FED2}" type="parTrans" cxnId="{FC4939EB-3885-4840-BFDB-3ADE58A4670E}">
      <dgm:prSet/>
      <dgm:spPr/>
      <dgm:t>
        <a:bodyPr/>
        <a:lstStyle/>
        <a:p>
          <a:endParaRPr lang="en-US"/>
        </a:p>
      </dgm:t>
    </dgm:pt>
    <dgm:pt modelId="{85380CAD-C3BF-4AD3-9DE7-1EBA3C203E69}" type="sibTrans" cxnId="{FC4939EB-3885-4840-BFDB-3ADE58A4670E}">
      <dgm:prSet/>
      <dgm:spPr/>
      <dgm:t>
        <a:bodyPr/>
        <a:lstStyle/>
        <a:p>
          <a:endParaRPr lang="en-US"/>
        </a:p>
      </dgm:t>
    </dgm:pt>
    <dgm:pt modelId="{C5188F99-AAF3-4149-BD0C-CC5AA9FB78C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CA" sz="2200" b="0"/>
            <a:t>Direct staff to prepare and execute a multi-year efficiency plan at the Board meeting on December 5</a:t>
          </a:r>
          <a:r>
            <a:rPr lang="en-CA" sz="2200" b="0" baseline="30000"/>
            <a:t>th</a:t>
          </a:r>
          <a:r>
            <a:rPr lang="en-CA" sz="2200" b="0"/>
            <a:t>, 2025.</a:t>
          </a:r>
          <a:endParaRPr lang="en-US" sz="2200" b="0"/>
        </a:p>
      </dgm:t>
    </dgm:pt>
    <dgm:pt modelId="{9581CDF0-7A16-4A97-A4D1-3317264533E0}" type="parTrans" cxnId="{AAD2D58D-5C7F-4990-998B-4D543696B5DB}">
      <dgm:prSet/>
      <dgm:spPr/>
      <dgm:t>
        <a:bodyPr/>
        <a:lstStyle/>
        <a:p>
          <a:endParaRPr lang="en-US"/>
        </a:p>
      </dgm:t>
    </dgm:pt>
    <dgm:pt modelId="{80D1A4A8-B67C-497D-9FD1-914FAC9CE5ED}" type="sibTrans" cxnId="{AAD2D58D-5C7F-4990-998B-4D543696B5DB}">
      <dgm:prSet/>
      <dgm:spPr/>
      <dgm:t>
        <a:bodyPr/>
        <a:lstStyle/>
        <a:p>
          <a:endParaRPr lang="en-US"/>
        </a:p>
      </dgm:t>
    </dgm:pt>
    <dgm:pt modelId="{77E5756B-8508-4443-A737-EAE838723AE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CA" sz="2200" b="0"/>
            <a:t>Direct staff to prepare a four-year long range financial plan in 2026 for the period of 2027 to 2030 at the Board meeting on December 5</a:t>
          </a:r>
          <a:r>
            <a:rPr lang="en-CA" sz="2200" b="0" baseline="30000"/>
            <a:t>th</a:t>
          </a:r>
          <a:r>
            <a:rPr lang="en-CA" sz="2200" b="0"/>
            <a:t>, 2025. </a:t>
          </a:r>
          <a:endParaRPr lang="en-US" sz="2200" b="0"/>
        </a:p>
      </dgm:t>
    </dgm:pt>
    <dgm:pt modelId="{9DC5BE5D-55DD-4DD5-ABD1-8DE7077B2205}" type="parTrans" cxnId="{9EC2F691-EA9A-48FF-AD35-BD5A4B470796}">
      <dgm:prSet/>
      <dgm:spPr/>
      <dgm:t>
        <a:bodyPr/>
        <a:lstStyle/>
        <a:p>
          <a:endParaRPr lang="en-US"/>
        </a:p>
      </dgm:t>
    </dgm:pt>
    <dgm:pt modelId="{B0418808-6DD6-483F-B4CE-00849CB90A29}" type="sibTrans" cxnId="{9EC2F691-EA9A-48FF-AD35-BD5A4B470796}">
      <dgm:prSet/>
      <dgm:spPr/>
      <dgm:t>
        <a:bodyPr/>
        <a:lstStyle/>
        <a:p>
          <a:endParaRPr lang="en-US"/>
        </a:p>
      </dgm:t>
    </dgm:pt>
    <dgm:pt modelId="{82DA3B75-109C-4D8B-B523-1C0D0386D43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CA" sz="2200" b="0"/>
            <a:t>Direct staff to report back to the Finance and Audit Committee regularly during development of the four-year long range financial plan for the period of 2027 to 2030 and the efficiency plan, beginning in 2026, and to report on progress thereafter.</a:t>
          </a:r>
          <a:endParaRPr lang="en-US" sz="2200" b="0"/>
        </a:p>
      </dgm:t>
    </dgm:pt>
    <dgm:pt modelId="{B5F7FD7B-B7A7-409B-8507-B00FD476DB0F}" type="parTrans" cxnId="{4BD6F381-0BA6-45AF-B73A-00147F8CB76A}">
      <dgm:prSet/>
      <dgm:spPr/>
      <dgm:t>
        <a:bodyPr/>
        <a:lstStyle/>
        <a:p>
          <a:endParaRPr lang="en-US"/>
        </a:p>
      </dgm:t>
    </dgm:pt>
    <dgm:pt modelId="{7BEA9AF0-7783-42E3-A2BA-DCB10470E140}" type="sibTrans" cxnId="{4BD6F381-0BA6-45AF-B73A-00147F8CB76A}">
      <dgm:prSet/>
      <dgm:spPr/>
      <dgm:t>
        <a:bodyPr/>
        <a:lstStyle/>
        <a:p>
          <a:endParaRPr lang="en-US"/>
        </a:p>
      </dgm:t>
    </dgm:pt>
    <dgm:pt modelId="{E6804D3A-7E93-4444-99A6-E67AD5CB570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CA" sz="2200" b="0"/>
            <a:t>Approve the delegation of authority to the Chief of Police to execute and administer the 2026 Fleet Replacement Program, up to a maximum of $6.5 million.</a:t>
          </a:r>
          <a:endParaRPr lang="en-US" sz="2200" b="0"/>
        </a:p>
      </dgm:t>
    </dgm:pt>
    <dgm:pt modelId="{9570535C-8CD1-4A5E-9CC1-C506BEC30199}" type="parTrans" cxnId="{447A2D01-8A75-4493-8AEA-BCAFA30AD470}">
      <dgm:prSet/>
      <dgm:spPr/>
      <dgm:t>
        <a:bodyPr/>
        <a:lstStyle/>
        <a:p>
          <a:endParaRPr lang="en-US"/>
        </a:p>
      </dgm:t>
    </dgm:pt>
    <dgm:pt modelId="{48279DB4-CBCD-462E-819B-1379D4BBE33C}" type="sibTrans" cxnId="{447A2D01-8A75-4493-8AEA-BCAFA30AD470}">
      <dgm:prSet/>
      <dgm:spPr/>
      <dgm:t>
        <a:bodyPr/>
        <a:lstStyle/>
        <a:p>
          <a:endParaRPr lang="en-US"/>
        </a:p>
      </dgm:t>
    </dgm:pt>
    <dgm:pt modelId="{2B076A83-24C2-410C-8DBF-4ACBED86751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CA" sz="2200" b="0"/>
            <a:t>Approve the delegation of authority to the Chief of Police to execute and administer the 2026 Conducted Energy Weapon (CEW) Program, up to a maximum of $1.8 million.</a:t>
          </a:r>
          <a:endParaRPr lang="en-US" sz="2200" b="0"/>
        </a:p>
      </dgm:t>
    </dgm:pt>
    <dgm:pt modelId="{C4FA94E5-9B9F-435F-A4C6-A7888767F742}" type="parTrans" cxnId="{D1D90F05-22B0-4D48-9499-4536321480E7}">
      <dgm:prSet/>
      <dgm:spPr/>
      <dgm:t>
        <a:bodyPr/>
        <a:lstStyle/>
        <a:p>
          <a:endParaRPr lang="en-US"/>
        </a:p>
      </dgm:t>
    </dgm:pt>
    <dgm:pt modelId="{F483B025-7F7E-40DC-A832-9790D375F637}" type="sibTrans" cxnId="{D1D90F05-22B0-4D48-9499-4536321480E7}">
      <dgm:prSet/>
      <dgm:spPr/>
      <dgm:t>
        <a:bodyPr/>
        <a:lstStyle/>
        <a:p>
          <a:endParaRPr lang="en-US"/>
        </a:p>
      </dgm:t>
    </dgm:pt>
    <dgm:pt modelId="{D2FC6A33-2DA2-41FC-B31E-07475DFFBDBB}" type="pres">
      <dgm:prSet presAssocID="{5BD6CA33-14E6-451C-BD7D-260A3E7A26A4}" presName="vert0" presStyleCnt="0">
        <dgm:presLayoutVars>
          <dgm:dir/>
          <dgm:animOne val="branch"/>
          <dgm:animLvl val="lvl"/>
        </dgm:presLayoutVars>
      </dgm:prSet>
      <dgm:spPr/>
    </dgm:pt>
    <dgm:pt modelId="{7AA62EA2-7594-4489-8DDA-11BC3649DFDE}" type="pres">
      <dgm:prSet presAssocID="{5F43775E-ABB7-474C-AE9B-1511DEEE5447}" presName="thickLine" presStyleLbl="alignNode1" presStyleIdx="0" presStyleCnt="1"/>
      <dgm:spPr/>
    </dgm:pt>
    <dgm:pt modelId="{044990DA-2557-4EC8-9AA3-37AC759DA33B}" type="pres">
      <dgm:prSet presAssocID="{5F43775E-ABB7-474C-AE9B-1511DEEE5447}" presName="horz1" presStyleCnt="0"/>
      <dgm:spPr/>
    </dgm:pt>
    <dgm:pt modelId="{DEDEFD98-9373-45C5-940D-C00FF88BFA20}" type="pres">
      <dgm:prSet presAssocID="{5F43775E-ABB7-474C-AE9B-1511DEEE5447}" presName="tx1" presStyleLbl="revTx" presStyleIdx="0" presStyleCnt="8"/>
      <dgm:spPr/>
    </dgm:pt>
    <dgm:pt modelId="{4504EBF7-5FBD-4CAD-8A48-993E37048470}" type="pres">
      <dgm:prSet presAssocID="{5F43775E-ABB7-474C-AE9B-1511DEEE5447}" presName="vert1" presStyleCnt="0"/>
      <dgm:spPr/>
    </dgm:pt>
    <dgm:pt modelId="{DA92CFDA-5FB0-487A-8561-1E65C2F31220}" type="pres">
      <dgm:prSet presAssocID="{5A099BDA-BC04-47B3-BC45-44CA703E8FB4}" presName="vertSpace2a" presStyleCnt="0"/>
      <dgm:spPr/>
    </dgm:pt>
    <dgm:pt modelId="{EE7B5421-790B-4634-9AB5-C2E1CA98B312}" type="pres">
      <dgm:prSet presAssocID="{5A099BDA-BC04-47B3-BC45-44CA703E8FB4}" presName="horz2" presStyleCnt="0"/>
      <dgm:spPr/>
    </dgm:pt>
    <dgm:pt modelId="{60B640A1-1A2C-4B7A-8DF0-C7E244D072A9}" type="pres">
      <dgm:prSet presAssocID="{5A099BDA-BC04-47B3-BC45-44CA703E8FB4}" presName="horzSpace2" presStyleCnt="0"/>
      <dgm:spPr/>
    </dgm:pt>
    <dgm:pt modelId="{FE1EE256-77FA-4FF3-A222-3F28134D8A95}" type="pres">
      <dgm:prSet presAssocID="{5A099BDA-BC04-47B3-BC45-44CA703E8FB4}" presName="tx2" presStyleLbl="revTx" presStyleIdx="1" presStyleCnt="8" custLinFactNeighborX="-288" custLinFactNeighborY="-7382"/>
      <dgm:spPr/>
    </dgm:pt>
    <dgm:pt modelId="{FA78E97B-8436-4927-9F50-BB490CEC8042}" type="pres">
      <dgm:prSet presAssocID="{5A099BDA-BC04-47B3-BC45-44CA703E8FB4}" presName="vert2" presStyleCnt="0"/>
      <dgm:spPr/>
    </dgm:pt>
    <dgm:pt modelId="{E9DB528D-491A-49B7-8EA6-FA1566D68D70}" type="pres">
      <dgm:prSet presAssocID="{5A099BDA-BC04-47B3-BC45-44CA703E8FB4}" presName="thinLine2b" presStyleLbl="callout" presStyleIdx="0" presStyleCnt="7"/>
      <dgm:spPr/>
    </dgm:pt>
    <dgm:pt modelId="{562DDA62-FD65-413B-A799-6FC414CB199E}" type="pres">
      <dgm:prSet presAssocID="{5A099BDA-BC04-47B3-BC45-44CA703E8FB4}" presName="vertSpace2b" presStyleCnt="0"/>
      <dgm:spPr/>
    </dgm:pt>
    <dgm:pt modelId="{C3DE6B9E-1C77-43D6-8FD6-1CC33A7A12E2}" type="pres">
      <dgm:prSet presAssocID="{41965769-9D59-431C-9CAA-3433AEB642A8}" presName="horz2" presStyleCnt="0"/>
      <dgm:spPr/>
    </dgm:pt>
    <dgm:pt modelId="{00544ABB-2A10-418F-AB43-4C90ED8608FE}" type="pres">
      <dgm:prSet presAssocID="{41965769-9D59-431C-9CAA-3433AEB642A8}" presName="horzSpace2" presStyleCnt="0"/>
      <dgm:spPr/>
    </dgm:pt>
    <dgm:pt modelId="{10E76C10-7980-4B72-9AF5-9DFF76C29385}" type="pres">
      <dgm:prSet presAssocID="{41965769-9D59-431C-9CAA-3433AEB642A8}" presName="tx2" presStyleLbl="revTx" presStyleIdx="2" presStyleCnt="8"/>
      <dgm:spPr/>
    </dgm:pt>
    <dgm:pt modelId="{F7E1BF46-52A8-4ED4-824E-48D744DC80B5}" type="pres">
      <dgm:prSet presAssocID="{41965769-9D59-431C-9CAA-3433AEB642A8}" presName="vert2" presStyleCnt="0"/>
      <dgm:spPr/>
    </dgm:pt>
    <dgm:pt modelId="{FDF84977-E364-49A4-A3C2-717F0E8AF21E}" type="pres">
      <dgm:prSet presAssocID="{41965769-9D59-431C-9CAA-3433AEB642A8}" presName="thinLine2b" presStyleLbl="callout" presStyleIdx="1" presStyleCnt="7"/>
      <dgm:spPr/>
    </dgm:pt>
    <dgm:pt modelId="{C366B403-339E-4240-9A9B-57D76BB1C856}" type="pres">
      <dgm:prSet presAssocID="{41965769-9D59-431C-9CAA-3433AEB642A8}" presName="vertSpace2b" presStyleCnt="0"/>
      <dgm:spPr/>
    </dgm:pt>
    <dgm:pt modelId="{57EA5C0A-DEE7-49B9-B3AE-16A3EFAAAF78}" type="pres">
      <dgm:prSet presAssocID="{C5188F99-AAF3-4149-BD0C-CC5AA9FB78CC}" presName="horz2" presStyleCnt="0"/>
      <dgm:spPr/>
    </dgm:pt>
    <dgm:pt modelId="{4A6906F0-10D7-4667-BC30-FC7D424EE316}" type="pres">
      <dgm:prSet presAssocID="{C5188F99-AAF3-4149-BD0C-CC5AA9FB78CC}" presName="horzSpace2" presStyleCnt="0"/>
      <dgm:spPr/>
    </dgm:pt>
    <dgm:pt modelId="{62F98471-615E-435F-B792-727A0A131A90}" type="pres">
      <dgm:prSet presAssocID="{C5188F99-AAF3-4149-BD0C-CC5AA9FB78CC}" presName="tx2" presStyleLbl="revTx" presStyleIdx="3" presStyleCnt="8"/>
      <dgm:spPr/>
    </dgm:pt>
    <dgm:pt modelId="{D80235A2-CC1A-4BA1-A848-B77556415018}" type="pres">
      <dgm:prSet presAssocID="{C5188F99-AAF3-4149-BD0C-CC5AA9FB78CC}" presName="vert2" presStyleCnt="0"/>
      <dgm:spPr/>
    </dgm:pt>
    <dgm:pt modelId="{DC82EC3B-7202-4193-AD36-6CB3F1E99C0F}" type="pres">
      <dgm:prSet presAssocID="{C5188F99-AAF3-4149-BD0C-CC5AA9FB78CC}" presName="thinLine2b" presStyleLbl="callout" presStyleIdx="2" presStyleCnt="7"/>
      <dgm:spPr/>
    </dgm:pt>
    <dgm:pt modelId="{29A62689-F819-4EE5-ADCD-1712BCD237A8}" type="pres">
      <dgm:prSet presAssocID="{C5188F99-AAF3-4149-BD0C-CC5AA9FB78CC}" presName="vertSpace2b" presStyleCnt="0"/>
      <dgm:spPr/>
    </dgm:pt>
    <dgm:pt modelId="{63B67ED8-F134-4D44-BA2A-81BDD905CC9F}" type="pres">
      <dgm:prSet presAssocID="{77E5756B-8508-4443-A737-EAE838723AEB}" presName="horz2" presStyleCnt="0"/>
      <dgm:spPr/>
    </dgm:pt>
    <dgm:pt modelId="{69B56C6A-DEB4-4D2E-86ED-01E2D81C4211}" type="pres">
      <dgm:prSet presAssocID="{77E5756B-8508-4443-A737-EAE838723AEB}" presName="horzSpace2" presStyleCnt="0"/>
      <dgm:spPr/>
    </dgm:pt>
    <dgm:pt modelId="{35E6926C-47F6-47F2-9ACE-131ACF5CB8A0}" type="pres">
      <dgm:prSet presAssocID="{77E5756B-8508-4443-A737-EAE838723AEB}" presName="tx2" presStyleLbl="revTx" presStyleIdx="4" presStyleCnt="8"/>
      <dgm:spPr/>
    </dgm:pt>
    <dgm:pt modelId="{87B656CB-E5BD-4E3E-8CB5-F630789FDB89}" type="pres">
      <dgm:prSet presAssocID="{77E5756B-8508-4443-A737-EAE838723AEB}" presName="vert2" presStyleCnt="0"/>
      <dgm:spPr/>
    </dgm:pt>
    <dgm:pt modelId="{ED61B3AF-E224-45EB-BE26-5B3E9445EFF3}" type="pres">
      <dgm:prSet presAssocID="{77E5756B-8508-4443-A737-EAE838723AEB}" presName="thinLine2b" presStyleLbl="callout" presStyleIdx="3" presStyleCnt="7"/>
      <dgm:spPr/>
    </dgm:pt>
    <dgm:pt modelId="{200CC735-A7DC-4FEC-AC65-8C028C3ED336}" type="pres">
      <dgm:prSet presAssocID="{77E5756B-8508-4443-A737-EAE838723AEB}" presName="vertSpace2b" presStyleCnt="0"/>
      <dgm:spPr/>
    </dgm:pt>
    <dgm:pt modelId="{A054845C-C33C-4608-B7A7-2F177042C164}" type="pres">
      <dgm:prSet presAssocID="{82DA3B75-109C-4D8B-B523-1C0D0386D436}" presName="horz2" presStyleCnt="0"/>
      <dgm:spPr/>
    </dgm:pt>
    <dgm:pt modelId="{CE662FD4-5A8E-437C-8562-2C6A8260CC40}" type="pres">
      <dgm:prSet presAssocID="{82DA3B75-109C-4D8B-B523-1C0D0386D436}" presName="horzSpace2" presStyleCnt="0"/>
      <dgm:spPr/>
    </dgm:pt>
    <dgm:pt modelId="{FBC9DC15-11C8-4D7A-9FF2-CA9DC3EEDF3E}" type="pres">
      <dgm:prSet presAssocID="{82DA3B75-109C-4D8B-B523-1C0D0386D436}" presName="tx2" presStyleLbl="revTx" presStyleIdx="5" presStyleCnt="8"/>
      <dgm:spPr/>
    </dgm:pt>
    <dgm:pt modelId="{0F57DADE-AD73-4D42-93AA-1B3CBA08C52A}" type="pres">
      <dgm:prSet presAssocID="{82DA3B75-109C-4D8B-B523-1C0D0386D436}" presName="vert2" presStyleCnt="0"/>
      <dgm:spPr/>
    </dgm:pt>
    <dgm:pt modelId="{E9BA056D-E857-4A8A-A815-79FB46A6E3AD}" type="pres">
      <dgm:prSet presAssocID="{82DA3B75-109C-4D8B-B523-1C0D0386D436}" presName="thinLine2b" presStyleLbl="callout" presStyleIdx="4" presStyleCnt="7"/>
      <dgm:spPr/>
    </dgm:pt>
    <dgm:pt modelId="{027A13C2-1FAF-42C7-86C2-8606FE872B8E}" type="pres">
      <dgm:prSet presAssocID="{82DA3B75-109C-4D8B-B523-1C0D0386D436}" presName="vertSpace2b" presStyleCnt="0"/>
      <dgm:spPr/>
    </dgm:pt>
    <dgm:pt modelId="{D8948A06-143B-4F54-98B9-A6BBB1422E68}" type="pres">
      <dgm:prSet presAssocID="{E6804D3A-7E93-4444-99A6-E67AD5CB5702}" presName="horz2" presStyleCnt="0"/>
      <dgm:spPr/>
    </dgm:pt>
    <dgm:pt modelId="{8B74B04B-CC59-461D-A3BA-169FAB42E5BC}" type="pres">
      <dgm:prSet presAssocID="{E6804D3A-7E93-4444-99A6-E67AD5CB5702}" presName="horzSpace2" presStyleCnt="0"/>
      <dgm:spPr/>
    </dgm:pt>
    <dgm:pt modelId="{C10E3145-739E-4BD2-88A4-9937EB8B2A1E}" type="pres">
      <dgm:prSet presAssocID="{E6804D3A-7E93-4444-99A6-E67AD5CB5702}" presName="tx2" presStyleLbl="revTx" presStyleIdx="6" presStyleCnt="8"/>
      <dgm:spPr/>
    </dgm:pt>
    <dgm:pt modelId="{C01C796C-D30E-4BCB-993B-899EE1CDADF6}" type="pres">
      <dgm:prSet presAssocID="{E6804D3A-7E93-4444-99A6-E67AD5CB5702}" presName="vert2" presStyleCnt="0"/>
      <dgm:spPr/>
    </dgm:pt>
    <dgm:pt modelId="{02B93281-C705-4161-AD1D-4C8EBD90DDEA}" type="pres">
      <dgm:prSet presAssocID="{E6804D3A-7E93-4444-99A6-E67AD5CB5702}" presName="thinLine2b" presStyleLbl="callout" presStyleIdx="5" presStyleCnt="7"/>
      <dgm:spPr/>
    </dgm:pt>
    <dgm:pt modelId="{924179FF-64DD-4475-8D8D-C02C48B0E39B}" type="pres">
      <dgm:prSet presAssocID="{E6804D3A-7E93-4444-99A6-E67AD5CB5702}" presName="vertSpace2b" presStyleCnt="0"/>
      <dgm:spPr/>
    </dgm:pt>
    <dgm:pt modelId="{55198AAB-5A70-4C71-A80F-A8AFEF8322F3}" type="pres">
      <dgm:prSet presAssocID="{2B076A83-24C2-410C-8DBF-4ACBED867519}" presName="horz2" presStyleCnt="0"/>
      <dgm:spPr/>
    </dgm:pt>
    <dgm:pt modelId="{5F631CCC-EAEA-4047-B49E-ED3038F26192}" type="pres">
      <dgm:prSet presAssocID="{2B076A83-24C2-410C-8DBF-4ACBED867519}" presName="horzSpace2" presStyleCnt="0"/>
      <dgm:spPr/>
    </dgm:pt>
    <dgm:pt modelId="{69C33E7A-C8FF-4547-B213-3464E9551122}" type="pres">
      <dgm:prSet presAssocID="{2B076A83-24C2-410C-8DBF-4ACBED867519}" presName="tx2" presStyleLbl="revTx" presStyleIdx="7" presStyleCnt="8"/>
      <dgm:spPr/>
    </dgm:pt>
    <dgm:pt modelId="{6DF3A229-29B2-4622-9932-FD07CEDB602C}" type="pres">
      <dgm:prSet presAssocID="{2B076A83-24C2-410C-8DBF-4ACBED867519}" presName="vert2" presStyleCnt="0"/>
      <dgm:spPr/>
    </dgm:pt>
    <dgm:pt modelId="{C2FDA9C2-F4AD-4B6D-8C9B-0C19CC1F7E2E}" type="pres">
      <dgm:prSet presAssocID="{2B076A83-24C2-410C-8DBF-4ACBED867519}" presName="thinLine2b" presStyleLbl="callout" presStyleIdx="6" presStyleCnt="7"/>
      <dgm:spPr/>
    </dgm:pt>
    <dgm:pt modelId="{5814734F-9A9B-4276-9211-62BE8A41420F}" type="pres">
      <dgm:prSet presAssocID="{2B076A83-24C2-410C-8DBF-4ACBED867519}" presName="vertSpace2b" presStyleCnt="0"/>
      <dgm:spPr/>
    </dgm:pt>
  </dgm:ptLst>
  <dgm:cxnLst>
    <dgm:cxn modelId="{447A2D01-8A75-4493-8AEA-BCAFA30AD470}" srcId="{5F43775E-ABB7-474C-AE9B-1511DEEE5447}" destId="{E6804D3A-7E93-4444-99A6-E67AD5CB5702}" srcOrd="5" destOrd="0" parTransId="{9570535C-8CD1-4A5E-9CC1-C506BEC30199}" sibTransId="{48279DB4-CBCD-462E-819B-1379D4BBE33C}"/>
    <dgm:cxn modelId="{D1D90F05-22B0-4D48-9499-4536321480E7}" srcId="{5F43775E-ABB7-474C-AE9B-1511DEEE5447}" destId="{2B076A83-24C2-410C-8DBF-4ACBED867519}" srcOrd="6" destOrd="0" parTransId="{C4FA94E5-9B9F-435F-A4C6-A7888767F742}" sibTransId="{F483B025-7F7E-40DC-A832-9790D375F637}"/>
    <dgm:cxn modelId="{FB8A610C-59D8-4B46-A31F-5E1754A06881}" type="presOf" srcId="{C5188F99-AAF3-4149-BD0C-CC5AA9FB78CC}" destId="{62F98471-615E-435F-B792-727A0A131A90}" srcOrd="0" destOrd="0" presId="urn:microsoft.com/office/officeart/2008/layout/LinedList"/>
    <dgm:cxn modelId="{29EC5D11-71C4-4E64-873A-B3175D3DFB13}" type="presOf" srcId="{41965769-9D59-431C-9CAA-3433AEB642A8}" destId="{10E76C10-7980-4B72-9AF5-9DFF76C29385}" srcOrd="0" destOrd="0" presId="urn:microsoft.com/office/officeart/2008/layout/LinedList"/>
    <dgm:cxn modelId="{9F62A243-EEBF-4D1E-AE43-D7A0AB5E9FD5}" type="presOf" srcId="{77E5756B-8508-4443-A737-EAE838723AEB}" destId="{35E6926C-47F6-47F2-9ACE-131ACF5CB8A0}" srcOrd="0" destOrd="0" presId="urn:microsoft.com/office/officeart/2008/layout/LinedList"/>
    <dgm:cxn modelId="{39124D48-3538-45B9-AF12-DBEC0D0C1746}" type="presOf" srcId="{5BD6CA33-14E6-451C-BD7D-260A3E7A26A4}" destId="{D2FC6A33-2DA2-41FC-B31E-07475DFFBDBB}" srcOrd="0" destOrd="0" presId="urn:microsoft.com/office/officeart/2008/layout/LinedList"/>
    <dgm:cxn modelId="{E0B6CC4E-3CE8-4861-9DF0-090DCD27D5BE}" type="presOf" srcId="{5A099BDA-BC04-47B3-BC45-44CA703E8FB4}" destId="{FE1EE256-77FA-4FF3-A222-3F28134D8A95}" srcOrd="0" destOrd="0" presId="urn:microsoft.com/office/officeart/2008/layout/LinedList"/>
    <dgm:cxn modelId="{10D93A70-967C-465F-862A-9218941879F6}" type="presOf" srcId="{2B076A83-24C2-410C-8DBF-4ACBED867519}" destId="{69C33E7A-C8FF-4547-B213-3464E9551122}" srcOrd="0" destOrd="0" presId="urn:microsoft.com/office/officeart/2008/layout/LinedList"/>
    <dgm:cxn modelId="{4BD6F381-0BA6-45AF-B73A-00147F8CB76A}" srcId="{5F43775E-ABB7-474C-AE9B-1511DEEE5447}" destId="{82DA3B75-109C-4D8B-B523-1C0D0386D436}" srcOrd="4" destOrd="0" parTransId="{B5F7FD7B-B7A7-409B-8507-B00FD476DB0F}" sibTransId="{7BEA9AF0-7783-42E3-A2BA-DCB10470E140}"/>
    <dgm:cxn modelId="{AAD2D58D-5C7F-4990-998B-4D543696B5DB}" srcId="{5F43775E-ABB7-474C-AE9B-1511DEEE5447}" destId="{C5188F99-AAF3-4149-BD0C-CC5AA9FB78CC}" srcOrd="2" destOrd="0" parTransId="{9581CDF0-7A16-4A97-A4D1-3317264533E0}" sibTransId="{80D1A4A8-B67C-497D-9FD1-914FAC9CE5ED}"/>
    <dgm:cxn modelId="{9EC2F691-EA9A-48FF-AD35-BD5A4B470796}" srcId="{5F43775E-ABB7-474C-AE9B-1511DEEE5447}" destId="{77E5756B-8508-4443-A737-EAE838723AEB}" srcOrd="3" destOrd="0" parTransId="{9DC5BE5D-55DD-4DD5-ABD1-8DE7077B2205}" sibTransId="{B0418808-6DD6-483F-B4CE-00849CB90A29}"/>
    <dgm:cxn modelId="{ED4B7497-0D4A-4553-B78A-B74E0B6505EC}" srcId="{5BD6CA33-14E6-451C-BD7D-260A3E7A26A4}" destId="{5F43775E-ABB7-474C-AE9B-1511DEEE5447}" srcOrd="0" destOrd="0" parTransId="{DC41E294-56C9-45F8-9FE7-265C5969F332}" sibTransId="{60391AB3-2062-47F9-B65F-2526DBA8A519}"/>
    <dgm:cxn modelId="{F451BD98-7B72-44F2-882E-7B9304AFB921}" type="presOf" srcId="{82DA3B75-109C-4D8B-B523-1C0D0386D436}" destId="{FBC9DC15-11C8-4D7A-9FF2-CA9DC3EEDF3E}" srcOrd="0" destOrd="0" presId="urn:microsoft.com/office/officeart/2008/layout/LinedList"/>
    <dgm:cxn modelId="{3815F29A-FF01-4BA3-ADB2-8AE4BEFE9B51}" type="presOf" srcId="{5F43775E-ABB7-474C-AE9B-1511DEEE5447}" destId="{DEDEFD98-9373-45C5-940D-C00FF88BFA20}" srcOrd="0" destOrd="0" presId="urn:microsoft.com/office/officeart/2008/layout/LinedList"/>
    <dgm:cxn modelId="{8F04C9C2-E0CB-441C-B609-841426853BBA}" srcId="{5F43775E-ABB7-474C-AE9B-1511DEEE5447}" destId="{5A099BDA-BC04-47B3-BC45-44CA703E8FB4}" srcOrd="0" destOrd="0" parTransId="{AAF330A9-B831-4C1C-85DD-1F0C59828375}" sibTransId="{753DBA38-635C-4293-9B8C-672397670DD4}"/>
    <dgm:cxn modelId="{9E42F7D6-BB9C-436C-8D62-55B27A5D6601}" type="presOf" srcId="{E6804D3A-7E93-4444-99A6-E67AD5CB5702}" destId="{C10E3145-739E-4BD2-88A4-9937EB8B2A1E}" srcOrd="0" destOrd="0" presId="urn:microsoft.com/office/officeart/2008/layout/LinedList"/>
    <dgm:cxn modelId="{FC4939EB-3885-4840-BFDB-3ADE58A4670E}" srcId="{5F43775E-ABB7-474C-AE9B-1511DEEE5447}" destId="{41965769-9D59-431C-9CAA-3433AEB642A8}" srcOrd="1" destOrd="0" parTransId="{B0777162-3E09-4BA9-8BE3-E13E9B94FED2}" sibTransId="{85380CAD-C3BF-4AD3-9DE7-1EBA3C203E69}"/>
    <dgm:cxn modelId="{42D91549-EE2A-4A05-A59A-AC8DD25975D0}" type="presParOf" srcId="{D2FC6A33-2DA2-41FC-B31E-07475DFFBDBB}" destId="{7AA62EA2-7594-4489-8DDA-11BC3649DFDE}" srcOrd="0" destOrd="0" presId="urn:microsoft.com/office/officeart/2008/layout/LinedList"/>
    <dgm:cxn modelId="{CB1D1B6D-30AF-47DB-9466-D6300929E730}" type="presParOf" srcId="{D2FC6A33-2DA2-41FC-B31E-07475DFFBDBB}" destId="{044990DA-2557-4EC8-9AA3-37AC759DA33B}" srcOrd="1" destOrd="0" presId="urn:microsoft.com/office/officeart/2008/layout/LinedList"/>
    <dgm:cxn modelId="{39A885A9-8A61-409E-A97A-431E9A21C4DB}" type="presParOf" srcId="{044990DA-2557-4EC8-9AA3-37AC759DA33B}" destId="{DEDEFD98-9373-45C5-940D-C00FF88BFA20}" srcOrd="0" destOrd="0" presId="urn:microsoft.com/office/officeart/2008/layout/LinedList"/>
    <dgm:cxn modelId="{F3486194-63E0-4B92-BFDA-724AADB237EB}" type="presParOf" srcId="{044990DA-2557-4EC8-9AA3-37AC759DA33B}" destId="{4504EBF7-5FBD-4CAD-8A48-993E37048470}" srcOrd="1" destOrd="0" presId="urn:microsoft.com/office/officeart/2008/layout/LinedList"/>
    <dgm:cxn modelId="{2D26F704-A582-4D50-923D-54C723868488}" type="presParOf" srcId="{4504EBF7-5FBD-4CAD-8A48-993E37048470}" destId="{DA92CFDA-5FB0-487A-8561-1E65C2F31220}" srcOrd="0" destOrd="0" presId="urn:microsoft.com/office/officeart/2008/layout/LinedList"/>
    <dgm:cxn modelId="{77DFD3F9-BF49-4F1D-96C8-EB86413615DB}" type="presParOf" srcId="{4504EBF7-5FBD-4CAD-8A48-993E37048470}" destId="{EE7B5421-790B-4634-9AB5-C2E1CA98B312}" srcOrd="1" destOrd="0" presId="urn:microsoft.com/office/officeart/2008/layout/LinedList"/>
    <dgm:cxn modelId="{ECE17CB2-EF6D-427C-B9D1-C4E7E262DD1A}" type="presParOf" srcId="{EE7B5421-790B-4634-9AB5-C2E1CA98B312}" destId="{60B640A1-1A2C-4B7A-8DF0-C7E244D072A9}" srcOrd="0" destOrd="0" presId="urn:microsoft.com/office/officeart/2008/layout/LinedList"/>
    <dgm:cxn modelId="{082F1E9F-8D55-4E92-BAE5-64137D302878}" type="presParOf" srcId="{EE7B5421-790B-4634-9AB5-C2E1CA98B312}" destId="{FE1EE256-77FA-4FF3-A222-3F28134D8A95}" srcOrd="1" destOrd="0" presId="urn:microsoft.com/office/officeart/2008/layout/LinedList"/>
    <dgm:cxn modelId="{C9D00385-1B73-4650-B0F8-3FEE69A63E00}" type="presParOf" srcId="{EE7B5421-790B-4634-9AB5-C2E1CA98B312}" destId="{FA78E97B-8436-4927-9F50-BB490CEC8042}" srcOrd="2" destOrd="0" presId="urn:microsoft.com/office/officeart/2008/layout/LinedList"/>
    <dgm:cxn modelId="{B87EBEAB-C45C-4F1A-9D34-DC1B56FEA396}" type="presParOf" srcId="{4504EBF7-5FBD-4CAD-8A48-993E37048470}" destId="{E9DB528D-491A-49B7-8EA6-FA1566D68D70}" srcOrd="2" destOrd="0" presId="urn:microsoft.com/office/officeart/2008/layout/LinedList"/>
    <dgm:cxn modelId="{41476471-B44E-404E-9BB6-EECA3FD61A5C}" type="presParOf" srcId="{4504EBF7-5FBD-4CAD-8A48-993E37048470}" destId="{562DDA62-FD65-413B-A799-6FC414CB199E}" srcOrd="3" destOrd="0" presId="urn:microsoft.com/office/officeart/2008/layout/LinedList"/>
    <dgm:cxn modelId="{DED12734-3B4F-4B22-9D81-61F3B9F819AD}" type="presParOf" srcId="{4504EBF7-5FBD-4CAD-8A48-993E37048470}" destId="{C3DE6B9E-1C77-43D6-8FD6-1CC33A7A12E2}" srcOrd="4" destOrd="0" presId="urn:microsoft.com/office/officeart/2008/layout/LinedList"/>
    <dgm:cxn modelId="{5F2EFAAA-6E76-401C-9002-463C28D4FAAF}" type="presParOf" srcId="{C3DE6B9E-1C77-43D6-8FD6-1CC33A7A12E2}" destId="{00544ABB-2A10-418F-AB43-4C90ED8608FE}" srcOrd="0" destOrd="0" presId="urn:microsoft.com/office/officeart/2008/layout/LinedList"/>
    <dgm:cxn modelId="{265DFCC2-C957-4F61-A9BA-1D1F07DBD11E}" type="presParOf" srcId="{C3DE6B9E-1C77-43D6-8FD6-1CC33A7A12E2}" destId="{10E76C10-7980-4B72-9AF5-9DFF76C29385}" srcOrd="1" destOrd="0" presId="urn:microsoft.com/office/officeart/2008/layout/LinedList"/>
    <dgm:cxn modelId="{27093F92-02B3-4D07-B0A8-908221F8A1BD}" type="presParOf" srcId="{C3DE6B9E-1C77-43D6-8FD6-1CC33A7A12E2}" destId="{F7E1BF46-52A8-4ED4-824E-48D744DC80B5}" srcOrd="2" destOrd="0" presId="urn:microsoft.com/office/officeart/2008/layout/LinedList"/>
    <dgm:cxn modelId="{B67BE2A1-234A-4DF2-8D21-1A01677C2808}" type="presParOf" srcId="{4504EBF7-5FBD-4CAD-8A48-993E37048470}" destId="{FDF84977-E364-49A4-A3C2-717F0E8AF21E}" srcOrd="5" destOrd="0" presId="urn:microsoft.com/office/officeart/2008/layout/LinedList"/>
    <dgm:cxn modelId="{9C5F70D7-CF76-4B72-BC0B-A2ADD0E753F7}" type="presParOf" srcId="{4504EBF7-5FBD-4CAD-8A48-993E37048470}" destId="{C366B403-339E-4240-9A9B-57D76BB1C856}" srcOrd="6" destOrd="0" presId="urn:microsoft.com/office/officeart/2008/layout/LinedList"/>
    <dgm:cxn modelId="{62E3F198-7ABD-4136-A0DE-59A38036744F}" type="presParOf" srcId="{4504EBF7-5FBD-4CAD-8A48-993E37048470}" destId="{57EA5C0A-DEE7-49B9-B3AE-16A3EFAAAF78}" srcOrd="7" destOrd="0" presId="urn:microsoft.com/office/officeart/2008/layout/LinedList"/>
    <dgm:cxn modelId="{FC1FB393-D261-47C3-97E9-8837C4F90DB5}" type="presParOf" srcId="{57EA5C0A-DEE7-49B9-B3AE-16A3EFAAAF78}" destId="{4A6906F0-10D7-4667-BC30-FC7D424EE316}" srcOrd="0" destOrd="0" presId="urn:microsoft.com/office/officeart/2008/layout/LinedList"/>
    <dgm:cxn modelId="{E73466FE-4D65-43C7-A091-097CDDAF4F1C}" type="presParOf" srcId="{57EA5C0A-DEE7-49B9-B3AE-16A3EFAAAF78}" destId="{62F98471-615E-435F-B792-727A0A131A90}" srcOrd="1" destOrd="0" presId="urn:microsoft.com/office/officeart/2008/layout/LinedList"/>
    <dgm:cxn modelId="{6ADA40C1-4BF5-49F9-A902-8B55FFC30350}" type="presParOf" srcId="{57EA5C0A-DEE7-49B9-B3AE-16A3EFAAAF78}" destId="{D80235A2-CC1A-4BA1-A848-B77556415018}" srcOrd="2" destOrd="0" presId="urn:microsoft.com/office/officeart/2008/layout/LinedList"/>
    <dgm:cxn modelId="{BA566273-AEF7-42A2-BA72-6AED615EFB35}" type="presParOf" srcId="{4504EBF7-5FBD-4CAD-8A48-993E37048470}" destId="{DC82EC3B-7202-4193-AD36-6CB3F1E99C0F}" srcOrd="8" destOrd="0" presId="urn:microsoft.com/office/officeart/2008/layout/LinedList"/>
    <dgm:cxn modelId="{8A7A99A7-AAB7-493E-9434-672E08A7874B}" type="presParOf" srcId="{4504EBF7-5FBD-4CAD-8A48-993E37048470}" destId="{29A62689-F819-4EE5-ADCD-1712BCD237A8}" srcOrd="9" destOrd="0" presId="urn:microsoft.com/office/officeart/2008/layout/LinedList"/>
    <dgm:cxn modelId="{097AA862-6B22-4F23-A3C0-FE1776015D1E}" type="presParOf" srcId="{4504EBF7-5FBD-4CAD-8A48-993E37048470}" destId="{63B67ED8-F134-4D44-BA2A-81BDD905CC9F}" srcOrd="10" destOrd="0" presId="urn:microsoft.com/office/officeart/2008/layout/LinedList"/>
    <dgm:cxn modelId="{66FEFE60-3170-4905-AE3F-F2106F7FD242}" type="presParOf" srcId="{63B67ED8-F134-4D44-BA2A-81BDD905CC9F}" destId="{69B56C6A-DEB4-4D2E-86ED-01E2D81C4211}" srcOrd="0" destOrd="0" presId="urn:microsoft.com/office/officeart/2008/layout/LinedList"/>
    <dgm:cxn modelId="{51060EA3-8A1F-4EAD-8F6D-84C9B5B3ADB2}" type="presParOf" srcId="{63B67ED8-F134-4D44-BA2A-81BDD905CC9F}" destId="{35E6926C-47F6-47F2-9ACE-131ACF5CB8A0}" srcOrd="1" destOrd="0" presId="urn:microsoft.com/office/officeart/2008/layout/LinedList"/>
    <dgm:cxn modelId="{B9D0975A-4F4D-4C66-848A-D8CEDE765A4B}" type="presParOf" srcId="{63B67ED8-F134-4D44-BA2A-81BDD905CC9F}" destId="{87B656CB-E5BD-4E3E-8CB5-F630789FDB89}" srcOrd="2" destOrd="0" presId="urn:microsoft.com/office/officeart/2008/layout/LinedList"/>
    <dgm:cxn modelId="{886F5ADA-AC77-40E0-8428-2E860D24B919}" type="presParOf" srcId="{4504EBF7-5FBD-4CAD-8A48-993E37048470}" destId="{ED61B3AF-E224-45EB-BE26-5B3E9445EFF3}" srcOrd="11" destOrd="0" presId="urn:microsoft.com/office/officeart/2008/layout/LinedList"/>
    <dgm:cxn modelId="{A1F5EEA5-8C89-4D37-8B92-F8F70ACD3B94}" type="presParOf" srcId="{4504EBF7-5FBD-4CAD-8A48-993E37048470}" destId="{200CC735-A7DC-4FEC-AC65-8C028C3ED336}" srcOrd="12" destOrd="0" presId="urn:microsoft.com/office/officeart/2008/layout/LinedList"/>
    <dgm:cxn modelId="{45E9D0B7-3C4D-4BCC-9537-9377D44D5BC4}" type="presParOf" srcId="{4504EBF7-5FBD-4CAD-8A48-993E37048470}" destId="{A054845C-C33C-4608-B7A7-2F177042C164}" srcOrd="13" destOrd="0" presId="urn:microsoft.com/office/officeart/2008/layout/LinedList"/>
    <dgm:cxn modelId="{C1C8A540-D3DE-4D13-B486-17321A236CB5}" type="presParOf" srcId="{A054845C-C33C-4608-B7A7-2F177042C164}" destId="{CE662FD4-5A8E-437C-8562-2C6A8260CC40}" srcOrd="0" destOrd="0" presId="urn:microsoft.com/office/officeart/2008/layout/LinedList"/>
    <dgm:cxn modelId="{7A2CC904-B7E7-4C18-B49D-FCF94C15D29E}" type="presParOf" srcId="{A054845C-C33C-4608-B7A7-2F177042C164}" destId="{FBC9DC15-11C8-4D7A-9FF2-CA9DC3EEDF3E}" srcOrd="1" destOrd="0" presId="urn:microsoft.com/office/officeart/2008/layout/LinedList"/>
    <dgm:cxn modelId="{E80F9AE2-A281-4557-B841-D44AC0D4B9DC}" type="presParOf" srcId="{A054845C-C33C-4608-B7A7-2F177042C164}" destId="{0F57DADE-AD73-4D42-93AA-1B3CBA08C52A}" srcOrd="2" destOrd="0" presId="urn:microsoft.com/office/officeart/2008/layout/LinedList"/>
    <dgm:cxn modelId="{BB6787FC-4C32-49E4-9607-06D519123802}" type="presParOf" srcId="{4504EBF7-5FBD-4CAD-8A48-993E37048470}" destId="{E9BA056D-E857-4A8A-A815-79FB46A6E3AD}" srcOrd="14" destOrd="0" presId="urn:microsoft.com/office/officeart/2008/layout/LinedList"/>
    <dgm:cxn modelId="{280AAC2C-E0B9-46EC-923F-ACA772BB0064}" type="presParOf" srcId="{4504EBF7-5FBD-4CAD-8A48-993E37048470}" destId="{027A13C2-1FAF-42C7-86C2-8606FE872B8E}" srcOrd="15" destOrd="0" presId="urn:microsoft.com/office/officeart/2008/layout/LinedList"/>
    <dgm:cxn modelId="{CA5C086D-0729-4F43-A57D-15B320EE382F}" type="presParOf" srcId="{4504EBF7-5FBD-4CAD-8A48-993E37048470}" destId="{D8948A06-143B-4F54-98B9-A6BBB1422E68}" srcOrd="16" destOrd="0" presId="urn:microsoft.com/office/officeart/2008/layout/LinedList"/>
    <dgm:cxn modelId="{98AF61CC-5973-41D1-9ED6-528C5F6F2CA2}" type="presParOf" srcId="{D8948A06-143B-4F54-98B9-A6BBB1422E68}" destId="{8B74B04B-CC59-461D-A3BA-169FAB42E5BC}" srcOrd="0" destOrd="0" presId="urn:microsoft.com/office/officeart/2008/layout/LinedList"/>
    <dgm:cxn modelId="{056914AF-2D35-4513-85A3-1CE734A93708}" type="presParOf" srcId="{D8948A06-143B-4F54-98B9-A6BBB1422E68}" destId="{C10E3145-739E-4BD2-88A4-9937EB8B2A1E}" srcOrd="1" destOrd="0" presId="urn:microsoft.com/office/officeart/2008/layout/LinedList"/>
    <dgm:cxn modelId="{E64D7DFF-0050-474B-B886-43A1DFC5F560}" type="presParOf" srcId="{D8948A06-143B-4F54-98B9-A6BBB1422E68}" destId="{C01C796C-D30E-4BCB-993B-899EE1CDADF6}" srcOrd="2" destOrd="0" presId="urn:microsoft.com/office/officeart/2008/layout/LinedList"/>
    <dgm:cxn modelId="{4C82AC9B-DC66-4085-BA04-FC5FAC9CA32B}" type="presParOf" srcId="{4504EBF7-5FBD-4CAD-8A48-993E37048470}" destId="{02B93281-C705-4161-AD1D-4C8EBD90DDEA}" srcOrd="17" destOrd="0" presId="urn:microsoft.com/office/officeart/2008/layout/LinedList"/>
    <dgm:cxn modelId="{EEECE1AB-425F-40E4-ADF3-E04D2AEF8E57}" type="presParOf" srcId="{4504EBF7-5FBD-4CAD-8A48-993E37048470}" destId="{924179FF-64DD-4475-8D8D-C02C48B0E39B}" srcOrd="18" destOrd="0" presId="urn:microsoft.com/office/officeart/2008/layout/LinedList"/>
    <dgm:cxn modelId="{7955DD1D-0272-4FE4-A64E-2D1C923CDCF9}" type="presParOf" srcId="{4504EBF7-5FBD-4CAD-8A48-993E37048470}" destId="{55198AAB-5A70-4C71-A80F-A8AFEF8322F3}" srcOrd="19" destOrd="0" presId="urn:microsoft.com/office/officeart/2008/layout/LinedList"/>
    <dgm:cxn modelId="{02B38DF4-42CD-400F-B3F9-A881EE9E95E9}" type="presParOf" srcId="{55198AAB-5A70-4C71-A80F-A8AFEF8322F3}" destId="{5F631CCC-EAEA-4047-B49E-ED3038F26192}" srcOrd="0" destOrd="0" presId="urn:microsoft.com/office/officeart/2008/layout/LinedList"/>
    <dgm:cxn modelId="{1FB8D3D5-574E-493D-9550-161784AD3351}" type="presParOf" srcId="{55198AAB-5A70-4C71-A80F-A8AFEF8322F3}" destId="{69C33E7A-C8FF-4547-B213-3464E9551122}" srcOrd="1" destOrd="0" presId="urn:microsoft.com/office/officeart/2008/layout/LinedList"/>
    <dgm:cxn modelId="{21170CB9-17FF-4008-96B1-BE7DD780F219}" type="presParOf" srcId="{55198AAB-5A70-4C71-A80F-A8AFEF8322F3}" destId="{6DF3A229-29B2-4622-9932-FD07CEDB602C}" srcOrd="2" destOrd="0" presId="urn:microsoft.com/office/officeart/2008/layout/LinedList"/>
    <dgm:cxn modelId="{22E9A332-BCBA-4C36-84B6-954508233DF5}" type="presParOf" srcId="{4504EBF7-5FBD-4CAD-8A48-993E37048470}" destId="{C2FDA9C2-F4AD-4B6D-8C9B-0C19CC1F7E2E}" srcOrd="20" destOrd="0" presId="urn:microsoft.com/office/officeart/2008/layout/LinedList"/>
    <dgm:cxn modelId="{2949FE33-63E7-42CA-98FB-86F63152729F}" type="presParOf" srcId="{4504EBF7-5FBD-4CAD-8A48-993E37048470}" destId="{5814734F-9A9B-4276-9211-62BE8A41420F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4C937-F3C2-4EE1-B5D3-97FBDE0D53DD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60484B-D67F-4C2E-8BDC-2F06C3474717}">
      <dgm:prSet custT="1"/>
      <dgm:spPr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</a:gradFill>
      </dgm:spPr>
      <dgm:t>
        <a:bodyPr/>
        <a:lstStyle/>
        <a:p>
          <a:r>
            <a:rPr lang="en-CA" sz="2400" noProof="0">
              <a:latin typeface="Source Sans Pro" panose="020B0503030403020204" pitchFamily="34" charset="0"/>
              <a:ea typeface="Source Sans Pro" panose="020B0503030403020204" pitchFamily="34" charset="0"/>
            </a:rPr>
            <a:t>Trust in OPS is holding steady but remains uneven across wards and groups.</a:t>
          </a:r>
        </a:p>
      </dgm:t>
    </dgm:pt>
    <dgm:pt modelId="{13E0A2BD-B6FB-4B9F-A5F6-10EB8AC3B648}" type="parTrans" cxnId="{99DEB35B-AA89-41CB-A668-525FC1586FF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16FDB98-5BEA-4C84-BEA9-1968E86C3A18}" type="sibTrans" cxnId="{99DEB35B-AA89-41CB-A668-525FC1586FFE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3D42E2C-1AE6-410F-898A-097B9597CA1B}">
      <dgm:prSet custT="1"/>
      <dgm:spPr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Top priorities: gun and gang prevention, de-escalation training, and mental health response.</a:t>
          </a:r>
        </a:p>
      </dgm:t>
    </dgm:pt>
    <dgm:pt modelId="{E24F3AC5-D7DB-4272-8837-C981070D033B}" type="parTrans" cxnId="{9C30CECA-AF0F-4700-8FE5-4EE057EBE837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FAA46C5-1029-4625-B869-CDC09B39523B}" type="sibTrans" cxnId="{9C30CECA-AF0F-4700-8FE5-4EE057EBE837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A8C392A-40F4-4FFB-990F-DB0D13013EA0}">
      <dgm:prSet custT="1"/>
      <dgm:spPr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Rising concern about response times and police service capacity.</a:t>
          </a:r>
        </a:p>
      </dgm:t>
    </dgm:pt>
    <dgm:pt modelId="{A84033FC-6065-4770-B452-E2FA3B4630C9}" type="parTrans" cxnId="{EA6F7DF8-A237-42DE-82DD-A1FB8ED466AD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F0A169B-8F3C-438F-A59C-25EE25E82C06}" type="sibTrans" cxnId="{EA6F7DF8-A237-42DE-82DD-A1FB8ED466A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D093DA6-126E-4C17-A5F2-02AFE6204C0D}">
      <dgm:prSet custT="1"/>
      <dgm:spPr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Residents want OPS to treat everyone fairly and focus on equity.</a:t>
          </a:r>
        </a:p>
      </dgm:t>
    </dgm:pt>
    <dgm:pt modelId="{27620583-562E-4EFA-8A9E-96CFE896409F}" type="parTrans" cxnId="{00A69E47-E1C2-460A-92FB-CF1A30BF9FD1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1F9CA19-7480-4D0E-92F1-4C01122BFEEF}" type="sibTrans" cxnId="{00A69E47-E1C2-460A-92FB-CF1A30BF9FD1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B7D8431-1FC7-4E61-A231-124BE9BF9DEE}">
      <dgm:prSet custT="1"/>
      <dgm:spPr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Many residents feel crime is rising, especially violent crime and drug-related issues.</a:t>
          </a:r>
        </a:p>
      </dgm:t>
    </dgm:pt>
    <dgm:pt modelId="{8888604E-47D8-419D-A628-62C3583BD245}" type="sibTrans" cxnId="{6EE6FC10-BCB4-4256-9139-22CA8149134E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E21F47D-FD1B-418E-8784-D3A52D2DA5B1}" type="parTrans" cxnId="{6EE6FC10-BCB4-4256-9139-22CA8149134E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6D980DB-3002-49BA-AFBD-DC468A4D6455}">
      <dgm:prSet custT="1"/>
      <dgm:spPr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Residents want visible community presence and prevention programs. </a:t>
          </a:r>
        </a:p>
      </dgm:t>
    </dgm:pt>
    <dgm:pt modelId="{AE25924D-46C2-43BC-80AB-AF782C5399E6}" type="sibTrans" cxnId="{5CB1C558-61B9-421C-BAA9-AED33AC1685C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6B12026-92D7-41BF-AC9E-3A5550BF70F5}" type="parTrans" cxnId="{5CB1C558-61B9-421C-BAA9-AED33AC1685C}">
      <dgm:prSet/>
      <dgm:spPr/>
      <dgm:t>
        <a:bodyPr/>
        <a:lstStyle/>
        <a:p>
          <a:endParaRPr lang="en-US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7A9C8A0-EF98-41B9-B3D0-11048B546668}" type="pres">
      <dgm:prSet presAssocID="{5404C937-F3C2-4EE1-B5D3-97FBDE0D53DD}" presName="diagram" presStyleCnt="0">
        <dgm:presLayoutVars>
          <dgm:dir/>
          <dgm:resizeHandles val="exact"/>
        </dgm:presLayoutVars>
      </dgm:prSet>
      <dgm:spPr/>
    </dgm:pt>
    <dgm:pt modelId="{3FA6B174-BFE7-41D9-B6C5-1B4141DEA512}" type="pres">
      <dgm:prSet presAssocID="{5160484B-D67F-4C2E-8BDC-2F06C3474717}" presName="node" presStyleLbl="node1" presStyleIdx="0" presStyleCnt="6">
        <dgm:presLayoutVars>
          <dgm:bulletEnabled val="1"/>
        </dgm:presLayoutVars>
      </dgm:prSet>
      <dgm:spPr/>
    </dgm:pt>
    <dgm:pt modelId="{435F52D0-6DC8-4CC0-BDE6-01F2685FFDA1}" type="pres">
      <dgm:prSet presAssocID="{F16FDB98-5BEA-4C84-BEA9-1968E86C3A18}" presName="sibTrans" presStyleCnt="0"/>
      <dgm:spPr/>
    </dgm:pt>
    <dgm:pt modelId="{AEEEF0E6-5BB2-427A-A5A0-0A6D9D767002}" type="pres">
      <dgm:prSet presAssocID="{86D980DB-3002-49BA-AFBD-DC468A4D6455}" presName="node" presStyleLbl="node1" presStyleIdx="1" presStyleCnt="6">
        <dgm:presLayoutVars>
          <dgm:bulletEnabled val="1"/>
        </dgm:presLayoutVars>
      </dgm:prSet>
      <dgm:spPr>
        <a:xfrm>
          <a:off x="3614737" y="39687"/>
          <a:ext cx="3286125" cy="1971675"/>
        </a:xfrm>
        <a:prstGeom prst="rect">
          <a:avLst/>
        </a:prstGeom>
      </dgm:spPr>
    </dgm:pt>
    <dgm:pt modelId="{A5143A9C-4BF9-40F8-AE82-D44D2C3E203B}" type="pres">
      <dgm:prSet presAssocID="{AE25924D-46C2-43BC-80AB-AF782C5399E6}" presName="sibTrans" presStyleCnt="0"/>
      <dgm:spPr/>
    </dgm:pt>
    <dgm:pt modelId="{6914DA7B-24E1-47C0-91E2-942ABEDCECEA}" type="pres">
      <dgm:prSet presAssocID="{2B7D8431-1FC7-4E61-A231-124BE9BF9DEE}" presName="node" presStyleLbl="node1" presStyleIdx="2" presStyleCnt="6">
        <dgm:presLayoutVars>
          <dgm:bulletEnabled val="1"/>
        </dgm:presLayoutVars>
      </dgm:prSet>
      <dgm:spPr>
        <a:xfrm>
          <a:off x="7229475" y="39687"/>
          <a:ext cx="3286125" cy="1971675"/>
        </a:xfrm>
        <a:prstGeom prst="rect">
          <a:avLst/>
        </a:prstGeom>
      </dgm:spPr>
    </dgm:pt>
    <dgm:pt modelId="{5E290409-725A-4230-B077-23D728E49CA1}" type="pres">
      <dgm:prSet presAssocID="{8888604E-47D8-419D-A628-62C3583BD245}" presName="sibTrans" presStyleCnt="0"/>
      <dgm:spPr/>
    </dgm:pt>
    <dgm:pt modelId="{7F8F79E2-F7E4-4D32-AF8B-82D6AD2AD40A}" type="pres">
      <dgm:prSet presAssocID="{C3D42E2C-1AE6-410F-898A-097B9597CA1B}" presName="node" presStyleLbl="node1" presStyleIdx="3" presStyleCnt="6">
        <dgm:presLayoutVars>
          <dgm:bulletEnabled val="1"/>
        </dgm:presLayoutVars>
      </dgm:prSet>
      <dgm:spPr>
        <a:xfrm>
          <a:off x="0" y="2339975"/>
          <a:ext cx="3286125" cy="1971675"/>
        </a:xfrm>
        <a:prstGeom prst="rect">
          <a:avLst/>
        </a:prstGeom>
      </dgm:spPr>
    </dgm:pt>
    <dgm:pt modelId="{3BCF41FE-4C8B-4E31-899D-5D5F30100C65}" type="pres">
      <dgm:prSet presAssocID="{EFAA46C5-1029-4625-B869-CDC09B39523B}" presName="sibTrans" presStyleCnt="0"/>
      <dgm:spPr/>
    </dgm:pt>
    <dgm:pt modelId="{10086F93-5A3F-4101-8368-CD9C44DF857A}" type="pres">
      <dgm:prSet presAssocID="{8A8C392A-40F4-4FFB-990F-DB0D13013EA0}" presName="node" presStyleLbl="node1" presStyleIdx="4" presStyleCnt="6">
        <dgm:presLayoutVars>
          <dgm:bulletEnabled val="1"/>
        </dgm:presLayoutVars>
      </dgm:prSet>
      <dgm:spPr>
        <a:xfrm>
          <a:off x="3614737" y="2339975"/>
          <a:ext cx="3286125" cy="1971675"/>
        </a:xfrm>
        <a:prstGeom prst="rect">
          <a:avLst/>
        </a:prstGeom>
      </dgm:spPr>
    </dgm:pt>
    <dgm:pt modelId="{70539B3A-7F02-4D73-9C68-B7CD1F52B3E8}" type="pres">
      <dgm:prSet presAssocID="{3F0A169B-8F3C-438F-A59C-25EE25E82C06}" presName="sibTrans" presStyleCnt="0"/>
      <dgm:spPr/>
    </dgm:pt>
    <dgm:pt modelId="{8C923DB1-B269-477C-A240-D60B76793019}" type="pres">
      <dgm:prSet presAssocID="{1D093DA6-126E-4C17-A5F2-02AFE6204C0D}" presName="node" presStyleLbl="node1" presStyleIdx="5" presStyleCnt="6">
        <dgm:presLayoutVars>
          <dgm:bulletEnabled val="1"/>
        </dgm:presLayoutVars>
      </dgm:prSet>
      <dgm:spPr>
        <a:xfrm>
          <a:off x="7229475" y="2339975"/>
          <a:ext cx="3286125" cy="1971675"/>
        </a:xfrm>
        <a:prstGeom prst="rect">
          <a:avLst/>
        </a:prstGeom>
      </dgm:spPr>
    </dgm:pt>
  </dgm:ptLst>
  <dgm:cxnLst>
    <dgm:cxn modelId="{6EE6FC10-BCB4-4256-9139-22CA8149134E}" srcId="{5404C937-F3C2-4EE1-B5D3-97FBDE0D53DD}" destId="{2B7D8431-1FC7-4E61-A231-124BE9BF9DEE}" srcOrd="2" destOrd="0" parTransId="{1E21F47D-FD1B-418E-8784-D3A52D2DA5B1}" sibTransId="{8888604E-47D8-419D-A628-62C3583BD245}"/>
    <dgm:cxn modelId="{99DEB35B-AA89-41CB-A668-525FC1586FFE}" srcId="{5404C937-F3C2-4EE1-B5D3-97FBDE0D53DD}" destId="{5160484B-D67F-4C2E-8BDC-2F06C3474717}" srcOrd="0" destOrd="0" parTransId="{13E0A2BD-B6FB-4B9F-A5F6-10EB8AC3B648}" sibTransId="{F16FDB98-5BEA-4C84-BEA9-1968E86C3A18}"/>
    <dgm:cxn modelId="{F36CA542-DF81-4513-99B2-CFC1D5CACAB3}" type="presOf" srcId="{1D093DA6-126E-4C17-A5F2-02AFE6204C0D}" destId="{8C923DB1-B269-477C-A240-D60B76793019}" srcOrd="0" destOrd="0" presId="urn:microsoft.com/office/officeart/2005/8/layout/default"/>
    <dgm:cxn modelId="{00A69E47-E1C2-460A-92FB-CF1A30BF9FD1}" srcId="{5404C937-F3C2-4EE1-B5D3-97FBDE0D53DD}" destId="{1D093DA6-126E-4C17-A5F2-02AFE6204C0D}" srcOrd="5" destOrd="0" parTransId="{27620583-562E-4EFA-8A9E-96CFE896409F}" sibTransId="{81F9CA19-7480-4D0E-92F1-4C01122BFEEF}"/>
    <dgm:cxn modelId="{5CB1C558-61B9-421C-BAA9-AED33AC1685C}" srcId="{5404C937-F3C2-4EE1-B5D3-97FBDE0D53DD}" destId="{86D980DB-3002-49BA-AFBD-DC468A4D6455}" srcOrd="1" destOrd="0" parTransId="{36B12026-92D7-41BF-AC9E-3A5550BF70F5}" sibTransId="{AE25924D-46C2-43BC-80AB-AF782C5399E6}"/>
    <dgm:cxn modelId="{54E9947A-2722-4E60-B52E-B38156761A27}" type="presOf" srcId="{8A8C392A-40F4-4FFB-990F-DB0D13013EA0}" destId="{10086F93-5A3F-4101-8368-CD9C44DF857A}" srcOrd="0" destOrd="0" presId="urn:microsoft.com/office/officeart/2005/8/layout/default"/>
    <dgm:cxn modelId="{EA591DC0-FBCF-4978-959A-119FA64192F2}" type="presOf" srcId="{C3D42E2C-1AE6-410F-898A-097B9597CA1B}" destId="{7F8F79E2-F7E4-4D32-AF8B-82D6AD2AD40A}" srcOrd="0" destOrd="0" presId="urn:microsoft.com/office/officeart/2005/8/layout/default"/>
    <dgm:cxn modelId="{2DB3A2C4-2CF8-42DB-9835-B8C5816DD64B}" type="presOf" srcId="{5160484B-D67F-4C2E-8BDC-2F06C3474717}" destId="{3FA6B174-BFE7-41D9-B6C5-1B4141DEA512}" srcOrd="0" destOrd="0" presId="urn:microsoft.com/office/officeart/2005/8/layout/default"/>
    <dgm:cxn modelId="{9C30CECA-AF0F-4700-8FE5-4EE057EBE837}" srcId="{5404C937-F3C2-4EE1-B5D3-97FBDE0D53DD}" destId="{C3D42E2C-1AE6-410F-898A-097B9597CA1B}" srcOrd="3" destOrd="0" parTransId="{E24F3AC5-D7DB-4272-8837-C981070D033B}" sibTransId="{EFAA46C5-1029-4625-B869-CDC09B39523B}"/>
    <dgm:cxn modelId="{6E1C6DD0-FF30-469E-9859-6B17B954426E}" type="presOf" srcId="{2B7D8431-1FC7-4E61-A231-124BE9BF9DEE}" destId="{6914DA7B-24E1-47C0-91E2-942ABEDCECEA}" srcOrd="0" destOrd="0" presId="urn:microsoft.com/office/officeart/2005/8/layout/default"/>
    <dgm:cxn modelId="{B6F377E4-84A7-4DCA-94F6-82146737962F}" type="presOf" srcId="{5404C937-F3C2-4EE1-B5D3-97FBDE0D53DD}" destId="{57A9C8A0-EF98-41B9-B3D0-11048B546668}" srcOrd="0" destOrd="0" presId="urn:microsoft.com/office/officeart/2005/8/layout/default"/>
    <dgm:cxn modelId="{204D16F1-EAA1-4A7F-B6BD-0104505C963E}" type="presOf" srcId="{86D980DB-3002-49BA-AFBD-DC468A4D6455}" destId="{AEEEF0E6-5BB2-427A-A5A0-0A6D9D767002}" srcOrd="0" destOrd="0" presId="urn:microsoft.com/office/officeart/2005/8/layout/default"/>
    <dgm:cxn modelId="{EA6F7DF8-A237-42DE-82DD-A1FB8ED466AD}" srcId="{5404C937-F3C2-4EE1-B5D3-97FBDE0D53DD}" destId="{8A8C392A-40F4-4FFB-990F-DB0D13013EA0}" srcOrd="4" destOrd="0" parTransId="{A84033FC-6065-4770-B452-E2FA3B4630C9}" sibTransId="{3F0A169B-8F3C-438F-A59C-25EE25E82C06}"/>
    <dgm:cxn modelId="{A8358A88-2CD5-47E0-947F-AB7483D70B87}" type="presParOf" srcId="{57A9C8A0-EF98-41B9-B3D0-11048B546668}" destId="{3FA6B174-BFE7-41D9-B6C5-1B4141DEA512}" srcOrd="0" destOrd="0" presId="urn:microsoft.com/office/officeart/2005/8/layout/default"/>
    <dgm:cxn modelId="{CCBE7571-6EA1-4F4C-BE85-E8D694AE2CE7}" type="presParOf" srcId="{57A9C8A0-EF98-41B9-B3D0-11048B546668}" destId="{435F52D0-6DC8-4CC0-BDE6-01F2685FFDA1}" srcOrd="1" destOrd="0" presId="urn:microsoft.com/office/officeart/2005/8/layout/default"/>
    <dgm:cxn modelId="{A12C845A-BD6D-4D89-BE36-304B2A92CF51}" type="presParOf" srcId="{57A9C8A0-EF98-41B9-B3D0-11048B546668}" destId="{AEEEF0E6-5BB2-427A-A5A0-0A6D9D767002}" srcOrd="2" destOrd="0" presId="urn:microsoft.com/office/officeart/2005/8/layout/default"/>
    <dgm:cxn modelId="{80174BD5-2570-4B75-B62A-5CB1E0738647}" type="presParOf" srcId="{57A9C8A0-EF98-41B9-B3D0-11048B546668}" destId="{A5143A9C-4BF9-40F8-AE82-D44D2C3E203B}" srcOrd="3" destOrd="0" presId="urn:microsoft.com/office/officeart/2005/8/layout/default"/>
    <dgm:cxn modelId="{1079AF39-B555-4B72-B79D-FF9B0A2F8188}" type="presParOf" srcId="{57A9C8A0-EF98-41B9-B3D0-11048B546668}" destId="{6914DA7B-24E1-47C0-91E2-942ABEDCECEA}" srcOrd="4" destOrd="0" presId="urn:microsoft.com/office/officeart/2005/8/layout/default"/>
    <dgm:cxn modelId="{0E9D9585-3191-4DB4-B3DB-0CDA541C0262}" type="presParOf" srcId="{57A9C8A0-EF98-41B9-B3D0-11048B546668}" destId="{5E290409-725A-4230-B077-23D728E49CA1}" srcOrd="5" destOrd="0" presId="urn:microsoft.com/office/officeart/2005/8/layout/default"/>
    <dgm:cxn modelId="{F3F47DB4-4C17-466D-8AF7-77C77D51386A}" type="presParOf" srcId="{57A9C8A0-EF98-41B9-B3D0-11048B546668}" destId="{7F8F79E2-F7E4-4D32-AF8B-82D6AD2AD40A}" srcOrd="6" destOrd="0" presId="urn:microsoft.com/office/officeart/2005/8/layout/default"/>
    <dgm:cxn modelId="{663B7890-615D-4D66-A840-A9B39CCDB624}" type="presParOf" srcId="{57A9C8A0-EF98-41B9-B3D0-11048B546668}" destId="{3BCF41FE-4C8B-4E31-899D-5D5F30100C65}" srcOrd="7" destOrd="0" presId="urn:microsoft.com/office/officeart/2005/8/layout/default"/>
    <dgm:cxn modelId="{A597C578-0F24-4FA0-8809-82264D08C519}" type="presParOf" srcId="{57A9C8A0-EF98-41B9-B3D0-11048B546668}" destId="{10086F93-5A3F-4101-8368-CD9C44DF857A}" srcOrd="8" destOrd="0" presId="urn:microsoft.com/office/officeart/2005/8/layout/default"/>
    <dgm:cxn modelId="{5309FFA2-CFD9-42FC-B61F-29BA941ADCD0}" type="presParOf" srcId="{57A9C8A0-EF98-41B9-B3D0-11048B546668}" destId="{70539B3A-7F02-4D73-9C68-B7CD1F52B3E8}" srcOrd="9" destOrd="0" presId="urn:microsoft.com/office/officeart/2005/8/layout/default"/>
    <dgm:cxn modelId="{985AFADB-658C-4B67-AC1E-4B31AFB38EA5}" type="presParOf" srcId="{57A9C8A0-EF98-41B9-B3D0-11048B546668}" destId="{8C923DB1-B269-477C-A240-D60B767930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F145-C5D8-4693-8AF1-718A0ACED518}">
      <dsp:nvSpPr>
        <dsp:cNvPr id="0" name=""/>
        <dsp:cNvSpPr/>
      </dsp:nvSpPr>
      <dsp:spPr>
        <a:xfrm>
          <a:off x="0" y="2495"/>
          <a:ext cx="1722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A3091-3F71-4C9D-A82A-6AA0BB327493}">
      <dsp:nvSpPr>
        <dsp:cNvPr id="0" name=""/>
        <dsp:cNvSpPr/>
      </dsp:nvSpPr>
      <dsp:spPr>
        <a:xfrm>
          <a:off x="0" y="2495"/>
          <a:ext cx="4222386" cy="510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rgbClr val="223A66"/>
              </a:solidFill>
              <a:latin typeface="Arial"/>
              <a:ea typeface="+mn-lt"/>
              <a:cs typeface="Arial"/>
            </a:rPr>
            <a:t>That the Ottawa Police Service:</a:t>
          </a:r>
          <a:endParaRPr lang="en-US" sz="6000" b="1" kern="1200">
            <a:solidFill>
              <a:srgbClr val="223A66"/>
            </a:solidFill>
            <a:latin typeface="Arial"/>
            <a:cs typeface="Arial"/>
          </a:endParaRPr>
        </a:p>
      </dsp:txBody>
      <dsp:txXfrm>
        <a:off x="0" y="2495"/>
        <a:ext cx="4222386" cy="5105747"/>
      </dsp:txXfrm>
    </dsp:sp>
    <dsp:sp modelId="{5964AB51-49F8-4F3A-98D5-0337303ACD71}">
      <dsp:nvSpPr>
        <dsp:cNvPr id="0" name=""/>
        <dsp:cNvSpPr/>
      </dsp:nvSpPr>
      <dsp:spPr>
        <a:xfrm>
          <a:off x="4454980" y="297753"/>
          <a:ext cx="6248150" cy="246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3600" kern="1200">
              <a:latin typeface="Arial"/>
              <a:ea typeface="+mn-lt"/>
              <a:cs typeface="Arial"/>
            </a:rPr>
            <a:t>Prepare the 2026 Draft Operating and Capital Budgets based on the following: 	</a:t>
          </a:r>
          <a:endParaRPr lang="en-US" sz="3600" kern="1200">
            <a:latin typeface="Arial"/>
            <a:cs typeface="Arial"/>
          </a:endParaRPr>
        </a:p>
      </dsp:txBody>
      <dsp:txXfrm>
        <a:off x="4454980" y="297753"/>
        <a:ext cx="6248150" cy="2465711"/>
      </dsp:txXfrm>
    </dsp:sp>
    <dsp:sp modelId="{CA543DD2-99BD-4011-AB2F-0E2A0CD15E70}">
      <dsp:nvSpPr>
        <dsp:cNvPr id="0" name=""/>
        <dsp:cNvSpPr/>
      </dsp:nvSpPr>
      <dsp:spPr>
        <a:xfrm>
          <a:off x="10957406" y="151329"/>
          <a:ext cx="6248150" cy="148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A" sz="3600" kern="1200">
              <a:highlight>
                <a:srgbClr val="FFFFFF"/>
              </a:highlight>
              <a:latin typeface="Arial"/>
              <a:ea typeface="+mn-lt"/>
              <a:cs typeface="Arial"/>
            </a:rPr>
            <a:t>No more than a 6.5</a:t>
          </a:r>
          <a:r>
            <a:rPr lang="en-CA" sz="3600" kern="1200">
              <a:latin typeface="Arial"/>
              <a:ea typeface="+mn-lt"/>
              <a:cs typeface="Arial"/>
            </a:rPr>
            <a:t>% tax </a:t>
          </a:r>
          <a:r>
            <a:rPr lang="en-CA" sz="3600" kern="1200">
              <a:highlight>
                <a:srgbClr val="FFFFFF"/>
              </a:highlight>
              <a:latin typeface="Arial"/>
              <a:ea typeface="+mn-lt"/>
              <a:cs typeface="Arial"/>
            </a:rPr>
            <a:t>increase; and</a:t>
          </a:r>
          <a:endParaRPr lang="en-US" sz="3600" kern="1200">
            <a:highlight>
              <a:srgbClr val="FFFFFF"/>
            </a:highlight>
            <a:latin typeface="Arial"/>
            <a:cs typeface="Arial"/>
          </a:endParaRPr>
        </a:p>
      </dsp:txBody>
      <dsp:txXfrm>
        <a:off x="10957406" y="151329"/>
        <a:ext cx="6248150" cy="1488345"/>
      </dsp:txXfrm>
    </dsp:sp>
    <dsp:sp modelId="{B2E7B51F-EA61-4693-80E3-F5F8090219EC}">
      <dsp:nvSpPr>
        <dsp:cNvPr id="0" name=""/>
        <dsp:cNvSpPr/>
      </dsp:nvSpPr>
      <dsp:spPr>
        <a:xfrm>
          <a:off x="10713971" y="1639675"/>
          <a:ext cx="62481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C97EA-9B71-42DA-9CF2-49FD600CE4D6}">
      <dsp:nvSpPr>
        <dsp:cNvPr id="0" name=""/>
        <dsp:cNvSpPr/>
      </dsp:nvSpPr>
      <dsp:spPr>
        <a:xfrm>
          <a:off x="10973049" y="1677255"/>
          <a:ext cx="6248150" cy="148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3600" kern="1200">
              <a:highlight>
                <a:srgbClr val="FFFFFF"/>
              </a:highlight>
              <a:latin typeface="Arial"/>
              <a:ea typeface="+mn-lt"/>
              <a:cs typeface="Arial"/>
            </a:rPr>
            <a:t>Expected assessment growth of </a:t>
          </a:r>
          <a:r>
            <a:rPr lang="en-CA" sz="3600" kern="1200">
              <a:latin typeface="Arial"/>
              <a:ea typeface="+mn-lt"/>
              <a:cs typeface="Arial"/>
            </a:rPr>
            <a:t>1.6%</a:t>
          </a:r>
          <a:endParaRPr lang="en-US" sz="3600" kern="1200">
            <a:latin typeface="Arial"/>
            <a:cs typeface="Arial"/>
          </a:endParaRPr>
        </a:p>
      </dsp:txBody>
      <dsp:txXfrm>
        <a:off x="10973049" y="1677255"/>
        <a:ext cx="6248150" cy="1488345"/>
      </dsp:txXfrm>
    </dsp:sp>
    <dsp:sp modelId="{D73B7310-F0EA-4A4D-A09E-57F3C8AEAFA3}">
      <dsp:nvSpPr>
        <dsp:cNvPr id="0" name=""/>
        <dsp:cNvSpPr/>
      </dsp:nvSpPr>
      <dsp:spPr>
        <a:xfrm>
          <a:off x="4222386" y="3128020"/>
          <a:ext cx="129831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C04CF-5DB4-418E-A9C5-43104A3ADA9E}">
      <dsp:nvSpPr>
        <dsp:cNvPr id="0" name=""/>
        <dsp:cNvSpPr/>
      </dsp:nvSpPr>
      <dsp:spPr>
        <a:xfrm>
          <a:off x="4465821" y="3276854"/>
          <a:ext cx="6248150" cy="16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latin typeface="Arial"/>
              <a:ea typeface="+mn-lt"/>
              <a:cs typeface="Arial"/>
            </a:rPr>
            <a:t>Approve the 2026 budget review and approval timetable</a:t>
          </a:r>
          <a:endParaRPr lang="en-US" sz="3600" kern="1200">
            <a:latin typeface="Arial"/>
            <a:cs typeface="Arial"/>
          </a:endParaRPr>
        </a:p>
      </dsp:txBody>
      <dsp:txXfrm>
        <a:off x="4465821" y="3276854"/>
        <a:ext cx="6248150" cy="1678109"/>
      </dsp:txXfrm>
    </dsp:sp>
    <dsp:sp modelId="{B883B31C-848D-4D91-AD04-8C7F257FE005}">
      <dsp:nvSpPr>
        <dsp:cNvPr id="0" name=""/>
        <dsp:cNvSpPr/>
      </dsp:nvSpPr>
      <dsp:spPr>
        <a:xfrm>
          <a:off x="4222386" y="4954964"/>
          <a:ext cx="129831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2EA2-7594-4489-8DDA-11BC3649DFDE}">
      <dsp:nvSpPr>
        <dsp:cNvPr id="0" name=""/>
        <dsp:cNvSpPr/>
      </dsp:nvSpPr>
      <dsp:spPr>
        <a:xfrm>
          <a:off x="0" y="3372"/>
          <a:ext cx="179259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EFD98-9373-45C5-940D-C00FF88BFA20}">
      <dsp:nvSpPr>
        <dsp:cNvPr id="0" name=""/>
        <dsp:cNvSpPr/>
      </dsp:nvSpPr>
      <dsp:spPr>
        <a:xfrm>
          <a:off x="0" y="3372"/>
          <a:ext cx="3585190" cy="690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>
              <a:solidFill>
                <a:srgbClr val="223A66"/>
              </a:solidFill>
              <a:latin typeface="Arial"/>
              <a:ea typeface="+mn-lt"/>
              <a:cs typeface="Arial"/>
            </a:rPr>
            <a:t>That the Ottawa Police Services Board:</a:t>
          </a:r>
          <a:endParaRPr lang="en-US" sz="5000" b="1" kern="1200">
            <a:solidFill>
              <a:srgbClr val="223A66"/>
            </a:solidFill>
            <a:latin typeface="Arial"/>
            <a:cs typeface="Arial"/>
          </a:endParaRPr>
        </a:p>
      </dsp:txBody>
      <dsp:txXfrm>
        <a:off x="0" y="3372"/>
        <a:ext cx="3585190" cy="6900239"/>
      </dsp:txXfrm>
    </dsp:sp>
    <dsp:sp modelId="{FE1EE256-77FA-4FF3-A222-3F28134D8A95}">
      <dsp:nvSpPr>
        <dsp:cNvPr id="0" name=""/>
        <dsp:cNvSpPr/>
      </dsp:nvSpPr>
      <dsp:spPr>
        <a:xfrm>
          <a:off x="3813552" y="0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kern="1200"/>
            <a:t>Receive and table the Ottawa Police Service 2026 Draft Operating and Capital Budget. </a:t>
          </a:r>
          <a:endParaRPr lang="en-US" sz="2200" b="0" kern="1200">
            <a:solidFill>
              <a:schemeClr val="tx1"/>
            </a:solidFill>
            <a:latin typeface="+mj-lt"/>
            <a:cs typeface="Arial"/>
          </a:endParaRPr>
        </a:p>
      </dsp:txBody>
      <dsp:txXfrm>
        <a:off x="3813552" y="0"/>
        <a:ext cx="14071871" cy="931599"/>
      </dsp:txXfrm>
    </dsp:sp>
    <dsp:sp modelId="{E9DB528D-491A-49B7-8EA6-FA1566D68D70}">
      <dsp:nvSpPr>
        <dsp:cNvPr id="0" name=""/>
        <dsp:cNvSpPr/>
      </dsp:nvSpPr>
      <dsp:spPr>
        <a:xfrm>
          <a:off x="3585190" y="981552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76C10-7980-4B72-9AF5-9DFF76C29385}">
      <dsp:nvSpPr>
        <dsp:cNvPr id="0" name=""/>
        <dsp:cNvSpPr/>
      </dsp:nvSpPr>
      <dsp:spPr>
        <a:xfrm>
          <a:off x="3854079" y="1028132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200" b="0" kern="1200"/>
            <a:t>Approve the Ottawa Police Service 2026 Draft Operating and Capital Budget at the Board meeting on December 5th, 2025.</a:t>
          </a:r>
          <a:endParaRPr lang="en-US" sz="2200" b="0" kern="1200"/>
        </a:p>
      </dsp:txBody>
      <dsp:txXfrm>
        <a:off x="3854079" y="1028132"/>
        <a:ext cx="14071871" cy="931599"/>
      </dsp:txXfrm>
    </dsp:sp>
    <dsp:sp modelId="{FDF84977-E364-49A4-A3C2-717F0E8AF21E}">
      <dsp:nvSpPr>
        <dsp:cNvPr id="0" name=""/>
        <dsp:cNvSpPr/>
      </dsp:nvSpPr>
      <dsp:spPr>
        <a:xfrm>
          <a:off x="3585190" y="1959732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8471-615E-435F-B792-727A0A131A90}">
      <dsp:nvSpPr>
        <dsp:cNvPr id="0" name=""/>
        <dsp:cNvSpPr/>
      </dsp:nvSpPr>
      <dsp:spPr>
        <a:xfrm>
          <a:off x="3854079" y="2006312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200" b="0" kern="1200"/>
            <a:t>Direct staff to prepare and execute a multi-year efficiency plan at the Board meeting on December 5</a:t>
          </a:r>
          <a:r>
            <a:rPr lang="en-CA" sz="2200" b="0" kern="1200" baseline="30000"/>
            <a:t>th</a:t>
          </a:r>
          <a:r>
            <a:rPr lang="en-CA" sz="2200" b="0" kern="1200"/>
            <a:t>, 2025.</a:t>
          </a:r>
          <a:endParaRPr lang="en-US" sz="2200" b="0" kern="1200"/>
        </a:p>
      </dsp:txBody>
      <dsp:txXfrm>
        <a:off x="3854079" y="2006312"/>
        <a:ext cx="14071871" cy="931599"/>
      </dsp:txXfrm>
    </dsp:sp>
    <dsp:sp modelId="{DC82EC3B-7202-4193-AD36-6CB3F1E99C0F}">
      <dsp:nvSpPr>
        <dsp:cNvPr id="0" name=""/>
        <dsp:cNvSpPr/>
      </dsp:nvSpPr>
      <dsp:spPr>
        <a:xfrm>
          <a:off x="3585190" y="2937911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6926C-47F6-47F2-9ACE-131ACF5CB8A0}">
      <dsp:nvSpPr>
        <dsp:cNvPr id="0" name=""/>
        <dsp:cNvSpPr/>
      </dsp:nvSpPr>
      <dsp:spPr>
        <a:xfrm>
          <a:off x="3854079" y="2984491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200" b="0" kern="1200"/>
            <a:t>Direct staff to prepare a four-year long range financial plan in 2026 for the period of 2027 to 2030 at the Board meeting on December 5</a:t>
          </a:r>
          <a:r>
            <a:rPr lang="en-CA" sz="2200" b="0" kern="1200" baseline="30000"/>
            <a:t>th</a:t>
          </a:r>
          <a:r>
            <a:rPr lang="en-CA" sz="2200" b="0" kern="1200"/>
            <a:t>, 2025. </a:t>
          </a:r>
          <a:endParaRPr lang="en-US" sz="2200" b="0" kern="1200"/>
        </a:p>
      </dsp:txBody>
      <dsp:txXfrm>
        <a:off x="3854079" y="2984491"/>
        <a:ext cx="14071871" cy="931599"/>
      </dsp:txXfrm>
    </dsp:sp>
    <dsp:sp modelId="{ED61B3AF-E224-45EB-BE26-5B3E9445EFF3}">
      <dsp:nvSpPr>
        <dsp:cNvPr id="0" name=""/>
        <dsp:cNvSpPr/>
      </dsp:nvSpPr>
      <dsp:spPr>
        <a:xfrm>
          <a:off x="3585190" y="3916091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9DC15-11C8-4D7A-9FF2-CA9DC3EEDF3E}">
      <dsp:nvSpPr>
        <dsp:cNvPr id="0" name=""/>
        <dsp:cNvSpPr/>
      </dsp:nvSpPr>
      <dsp:spPr>
        <a:xfrm>
          <a:off x="3854079" y="3962671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200" b="0" kern="1200"/>
            <a:t>Direct staff to report back to the Finance and Audit Committee regularly during development of the four-year long range financial plan for the period of 2027 to 2030 and the efficiency plan, beginning in 2026, and to report on progress thereafter.</a:t>
          </a:r>
          <a:endParaRPr lang="en-US" sz="2200" b="0" kern="1200"/>
        </a:p>
      </dsp:txBody>
      <dsp:txXfrm>
        <a:off x="3854079" y="3962671"/>
        <a:ext cx="14071871" cy="931599"/>
      </dsp:txXfrm>
    </dsp:sp>
    <dsp:sp modelId="{E9BA056D-E857-4A8A-A815-79FB46A6E3AD}">
      <dsp:nvSpPr>
        <dsp:cNvPr id="0" name=""/>
        <dsp:cNvSpPr/>
      </dsp:nvSpPr>
      <dsp:spPr>
        <a:xfrm>
          <a:off x="3585190" y="4894271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E3145-739E-4BD2-88A4-9937EB8B2A1E}">
      <dsp:nvSpPr>
        <dsp:cNvPr id="0" name=""/>
        <dsp:cNvSpPr/>
      </dsp:nvSpPr>
      <dsp:spPr>
        <a:xfrm>
          <a:off x="3854079" y="4940851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200" b="0" kern="1200"/>
            <a:t>Approve the delegation of authority to the Chief of Police to execute and administer the 2026 Fleet Replacement Program, up to a maximum of $6.5 million.</a:t>
          </a:r>
          <a:endParaRPr lang="en-US" sz="2200" b="0" kern="1200"/>
        </a:p>
      </dsp:txBody>
      <dsp:txXfrm>
        <a:off x="3854079" y="4940851"/>
        <a:ext cx="14071871" cy="931599"/>
      </dsp:txXfrm>
    </dsp:sp>
    <dsp:sp modelId="{02B93281-C705-4161-AD1D-4C8EBD90DDEA}">
      <dsp:nvSpPr>
        <dsp:cNvPr id="0" name=""/>
        <dsp:cNvSpPr/>
      </dsp:nvSpPr>
      <dsp:spPr>
        <a:xfrm>
          <a:off x="3585190" y="5872451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33E7A-C8FF-4547-B213-3464E9551122}">
      <dsp:nvSpPr>
        <dsp:cNvPr id="0" name=""/>
        <dsp:cNvSpPr/>
      </dsp:nvSpPr>
      <dsp:spPr>
        <a:xfrm>
          <a:off x="3854079" y="5919031"/>
          <a:ext cx="14071871" cy="9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2200" b="0" kern="1200"/>
            <a:t>Approve the delegation of authority to the Chief of Police to execute and administer the 2026 Conducted Energy Weapon (CEW) Program, up to a maximum of $1.8 million.</a:t>
          </a:r>
          <a:endParaRPr lang="en-US" sz="2200" b="0" kern="1200"/>
        </a:p>
      </dsp:txBody>
      <dsp:txXfrm>
        <a:off x="3854079" y="5919031"/>
        <a:ext cx="14071871" cy="931599"/>
      </dsp:txXfrm>
    </dsp:sp>
    <dsp:sp modelId="{C2FDA9C2-F4AD-4B6D-8C9B-0C19CC1F7E2E}">
      <dsp:nvSpPr>
        <dsp:cNvPr id="0" name=""/>
        <dsp:cNvSpPr/>
      </dsp:nvSpPr>
      <dsp:spPr>
        <a:xfrm>
          <a:off x="3585190" y="6850630"/>
          <a:ext cx="14340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6B174-BFE7-41D9-B6C5-1B4141DEA512}">
      <dsp:nvSpPr>
        <dsp:cNvPr id="0" name=""/>
        <dsp:cNvSpPr/>
      </dsp:nvSpPr>
      <dsp:spPr>
        <a:xfrm>
          <a:off x="0" y="697509"/>
          <a:ext cx="5538142" cy="3322885"/>
        </a:xfrm>
        <a:prstGeom prst="rect">
          <a:avLst/>
        </a:prstGeom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latin typeface="Source Sans Pro" panose="020B0503030403020204" pitchFamily="34" charset="0"/>
              <a:ea typeface="Source Sans Pro" panose="020B0503030403020204" pitchFamily="34" charset="0"/>
            </a:rPr>
            <a:t>Trust in OPS is holding steady but remains uneven across wards and groups.</a:t>
          </a:r>
        </a:p>
      </dsp:txBody>
      <dsp:txXfrm>
        <a:off x="0" y="697509"/>
        <a:ext cx="5538142" cy="3322885"/>
      </dsp:txXfrm>
    </dsp:sp>
    <dsp:sp modelId="{AEEEF0E6-5BB2-427A-A5A0-0A6D9D767002}">
      <dsp:nvSpPr>
        <dsp:cNvPr id="0" name=""/>
        <dsp:cNvSpPr/>
      </dsp:nvSpPr>
      <dsp:spPr>
        <a:xfrm>
          <a:off x="6091957" y="697509"/>
          <a:ext cx="5538142" cy="3322885"/>
        </a:xfrm>
        <a:prstGeom prst="rect">
          <a:avLst/>
        </a:prstGeom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Residents want visible community presence and prevention programs. </a:t>
          </a:r>
        </a:p>
      </dsp:txBody>
      <dsp:txXfrm>
        <a:off x="6091957" y="697509"/>
        <a:ext cx="5538142" cy="3322885"/>
      </dsp:txXfrm>
    </dsp:sp>
    <dsp:sp modelId="{6914DA7B-24E1-47C0-91E2-942ABEDCECEA}">
      <dsp:nvSpPr>
        <dsp:cNvPr id="0" name=""/>
        <dsp:cNvSpPr/>
      </dsp:nvSpPr>
      <dsp:spPr>
        <a:xfrm>
          <a:off x="12183914" y="697509"/>
          <a:ext cx="5538142" cy="3322885"/>
        </a:xfrm>
        <a:prstGeom prst="rect">
          <a:avLst/>
        </a:prstGeom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Many residents feel crime is rising, especially violent crime and drug-related issues.</a:t>
          </a:r>
        </a:p>
      </dsp:txBody>
      <dsp:txXfrm>
        <a:off x="12183914" y="697509"/>
        <a:ext cx="5538142" cy="3322885"/>
      </dsp:txXfrm>
    </dsp:sp>
    <dsp:sp modelId="{7F8F79E2-F7E4-4D32-AF8B-82D6AD2AD40A}">
      <dsp:nvSpPr>
        <dsp:cNvPr id="0" name=""/>
        <dsp:cNvSpPr/>
      </dsp:nvSpPr>
      <dsp:spPr>
        <a:xfrm>
          <a:off x="0" y="4574209"/>
          <a:ext cx="5538142" cy="3322885"/>
        </a:xfrm>
        <a:prstGeom prst="rect">
          <a:avLst/>
        </a:prstGeom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Top priorities: gun and gang prevention, de-escalation training, and mental health response.</a:t>
          </a:r>
        </a:p>
      </dsp:txBody>
      <dsp:txXfrm>
        <a:off x="0" y="4574209"/>
        <a:ext cx="5538142" cy="3322885"/>
      </dsp:txXfrm>
    </dsp:sp>
    <dsp:sp modelId="{10086F93-5A3F-4101-8368-CD9C44DF857A}">
      <dsp:nvSpPr>
        <dsp:cNvPr id="0" name=""/>
        <dsp:cNvSpPr/>
      </dsp:nvSpPr>
      <dsp:spPr>
        <a:xfrm>
          <a:off x="6091957" y="4574209"/>
          <a:ext cx="5538142" cy="3322885"/>
        </a:xfrm>
        <a:prstGeom prst="rect">
          <a:avLst/>
        </a:prstGeom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Rising concern about response times and police service capacity.</a:t>
          </a:r>
        </a:p>
      </dsp:txBody>
      <dsp:txXfrm>
        <a:off x="6091957" y="4574209"/>
        <a:ext cx="5538142" cy="3322885"/>
      </dsp:txXfrm>
    </dsp:sp>
    <dsp:sp modelId="{8C923DB1-B269-477C-A240-D60B76793019}">
      <dsp:nvSpPr>
        <dsp:cNvPr id="0" name=""/>
        <dsp:cNvSpPr/>
      </dsp:nvSpPr>
      <dsp:spPr>
        <a:xfrm>
          <a:off x="12183914" y="4574209"/>
          <a:ext cx="5538142" cy="3322885"/>
        </a:xfrm>
        <a:prstGeom prst="rect">
          <a:avLst/>
        </a:prstGeom>
        <a:gradFill rotWithShape="0">
          <a:gsLst>
            <a:gs pos="0">
              <a:srgbClr val="FBB942"/>
            </a:gs>
            <a:gs pos="50000">
              <a:srgbClr val="FAA31A"/>
            </a:gs>
            <a:gs pos="100000">
              <a:srgbClr val="E2930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noProof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Residents want OPS to treat everyone fairly and focus on equity.</a:t>
          </a:r>
        </a:p>
      </dsp:txBody>
      <dsp:txXfrm>
        <a:off x="12183914" y="4574209"/>
        <a:ext cx="5538142" cy="332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FA1D44-6363-FA3B-7413-D66E70CC25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2E463-11AA-5640-B1CC-A8591DAE00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51F8AD7D-E4F3-4E7B-8DE2-D90CB029B5B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D2716-0BA7-0057-8BB2-931FA749C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9B8A2-FB8E-C2E1-56D2-FB5A753EAB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72AB7FF5-5192-42A8-AFE9-52528B89D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37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l">
              <a:defRPr sz="6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62" y="0"/>
            <a:ext cx="4028636" cy="351308"/>
          </a:xfrm>
          <a:prstGeom prst="rect">
            <a:avLst/>
          </a:prstGeom>
        </p:spPr>
        <p:txBody>
          <a:bodyPr vert="horz" lIns="47467" tIns="23733" rIns="47467" bIns="23733" rtlCol="0"/>
          <a:lstStyle>
            <a:lvl1pPr algn="r">
              <a:defRPr sz="600"/>
            </a:lvl1pPr>
          </a:lstStyle>
          <a:p>
            <a:fld id="{38E258A7-30A3-43CF-8063-06C95EB6BBE1}" type="datetimeFigureOut">
              <a:rPr lang="en-CA" smtClean="0"/>
              <a:t>2025-11-06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467" tIns="23733" rIns="47467" bIns="2373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347" y="3373337"/>
            <a:ext cx="7437707" cy="2761255"/>
          </a:xfrm>
          <a:prstGeom prst="rect">
            <a:avLst/>
          </a:prstGeom>
        </p:spPr>
        <p:txBody>
          <a:bodyPr vert="horz" lIns="47467" tIns="23733" rIns="47467" bIns="237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l">
              <a:defRPr sz="6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62" y="6659093"/>
            <a:ext cx="4028636" cy="351307"/>
          </a:xfrm>
          <a:prstGeom prst="rect">
            <a:avLst/>
          </a:prstGeom>
        </p:spPr>
        <p:txBody>
          <a:bodyPr vert="horz" lIns="47467" tIns="23733" rIns="47467" bIns="23733" rtlCol="0" anchor="b"/>
          <a:lstStyle>
            <a:lvl1pPr algn="r">
              <a:defRPr sz="600"/>
            </a:lvl1pPr>
          </a:lstStyle>
          <a:p>
            <a:fld id="{0B55A9AC-8426-436D-8FE4-82907E640D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7897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91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45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63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26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30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250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689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630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28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07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96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416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C5B5-680B-2CE6-9AE0-29DCE844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39F02-58DE-FCA3-FBF4-460AB6E48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A65E9-17B3-45FD-A290-716AADDD8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46AC9-F012-AABD-C2E0-F889374374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3806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874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448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/ 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159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231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311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018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084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3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20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68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997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801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32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68ACF-39A9-D8AA-3852-082B03D5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5CBB0-6AAF-F444-FE4C-83DC97D60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E475F-7230-1F5B-B3C8-D6B23EB5B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32646-0267-20D2-D318-EAAF04A28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86D81-EC51-480A-BE9D-8E11736BA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612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294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843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78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1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27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4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35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69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A9AC-8426-436D-8FE4-82907E640D2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0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4">
            <a:extLst>
              <a:ext uri="{FF2B5EF4-FFF2-40B4-BE49-F238E27FC236}">
                <a16:creationId xmlns:a16="http://schemas.microsoft.com/office/drawing/2014/main" id="{B0930B16-86B6-5DC0-60A8-6E131F1B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593" y="4206875"/>
            <a:ext cx="8884502" cy="1143000"/>
          </a:xfrm>
          <a:prstGeom prst="rect">
            <a:avLst/>
          </a:prstGeom>
        </p:spPr>
        <p:txBody>
          <a:bodyPr/>
          <a:lstStyle>
            <a:lvl1pPr algn="ctr">
              <a:defRPr sz="72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74C7135E-C747-114C-0B87-6D0F2EC85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0342" y="5654675"/>
            <a:ext cx="8625004" cy="762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161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 - 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E28694-F6EE-FBF4-2A78-0EB6F2ADE9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4398167" y="-4397372"/>
            <a:ext cx="11309352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rgbClr val="223A66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FE4A4-EBED-5213-7CDC-E8C8077846A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056584" y="0"/>
            <a:ext cx="8258176" cy="11309350"/>
            <a:chOff x="9055790" y="0"/>
            <a:chExt cx="8258176" cy="113093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F9D76F-4AC1-9870-A5EB-0922F17EC2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871075" y="0"/>
              <a:ext cx="5408613" cy="11309350"/>
            </a:xfrm>
            <a:custGeom>
              <a:avLst/>
              <a:gdLst>
                <a:gd name="connsiteX0" fmla="*/ 2603193 w 5408613"/>
                <a:gd name="connsiteY0" fmla="*/ 0 h 11309350"/>
                <a:gd name="connsiteX1" fmla="*/ 873847 w 5408613"/>
                <a:gd name="connsiteY1" fmla="*/ 0 h 11309350"/>
                <a:gd name="connsiteX2" fmla="*/ 3679267 w 5408613"/>
                <a:gd name="connsiteY2" fmla="*/ 4892678 h 11309350"/>
                <a:gd name="connsiteX3" fmla="*/ 0 w 5408613"/>
                <a:gd name="connsiteY3" fmla="*/ 11309350 h 11309350"/>
                <a:gd name="connsiteX4" fmla="*/ 1729346 w 5408613"/>
                <a:gd name="connsiteY4" fmla="*/ 11309350 h 11309350"/>
                <a:gd name="connsiteX5" fmla="*/ 5408613 w 5408613"/>
                <a:gd name="connsiteY5" fmla="*/ 4892678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3" h="11309350">
                  <a:moveTo>
                    <a:pt x="2603193" y="0"/>
                  </a:moveTo>
                  <a:lnTo>
                    <a:pt x="873847" y="0"/>
                  </a:lnTo>
                  <a:lnTo>
                    <a:pt x="3679267" y="4892678"/>
                  </a:lnTo>
                  <a:lnTo>
                    <a:pt x="0" y="11309350"/>
                  </a:lnTo>
                  <a:lnTo>
                    <a:pt x="1729346" y="11309350"/>
                  </a:lnTo>
                  <a:lnTo>
                    <a:pt x="5408613" y="48926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634A59-105B-AACC-781C-31C8934E2A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651998" y="0"/>
              <a:ext cx="5408612" cy="11309348"/>
            </a:xfrm>
            <a:custGeom>
              <a:avLst/>
              <a:gdLst>
                <a:gd name="connsiteX0" fmla="*/ 2603192 w 5408612"/>
                <a:gd name="connsiteY0" fmla="*/ 0 h 11309348"/>
                <a:gd name="connsiteX1" fmla="*/ 873846 w 5408612"/>
                <a:gd name="connsiteY1" fmla="*/ 0 h 11309348"/>
                <a:gd name="connsiteX2" fmla="*/ 3679266 w 5408612"/>
                <a:gd name="connsiteY2" fmla="*/ 4892677 h 11309348"/>
                <a:gd name="connsiteX3" fmla="*/ 0 w 5408612"/>
                <a:gd name="connsiteY3" fmla="*/ 11309348 h 11309348"/>
                <a:gd name="connsiteX4" fmla="*/ 1729346 w 5408612"/>
                <a:gd name="connsiteY4" fmla="*/ 11309348 h 11309348"/>
                <a:gd name="connsiteX5" fmla="*/ 5408612 w 5408612"/>
                <a:gd name="connsiteY5" fmla="*/ 4892677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2" h="11309348">
                  <a:moveTo>
                    <a:pt x="2603192" y="0"/>
                  </a:moveTo>
                  <a:lnTo>
                    <a:pt x="873846" y="0"/>
                  </a:lnTo>
                  <a:lnTo>
                    <a:pt x="3679266" y="4892677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2" y="489267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 hidden="1">
              <a:extLst>
                <a:ext uri="{FF2B5EF4-FFF2-40B4-BE49-F238E27FC236}">
                  <a16:creationId xmlns:a16="http://schemas.microsoft.com/office/drawing/2014/main" id="{2E3350D5-8565-62C6-788F-3AD6C829D8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905354" y="0"/>
              <a:ext cx="5408612" cy="11309348"/>
            </a:xfrm>
            <a:custGeom>
              <a:avLst/>
              <a:gdLst>
                <a:gd name="connsiteX0" fmla="*/ 2603192 w 5408612"/>
                <a:gd name="connsiteY0" fmla="*/ 0 h 11309348"/>
                <a:gd name="connsiteX1" fmla="*/ 873846 w 5408612"/>
                <a:gd name="connsiteY1" fmla="*/ 0 h 11309348"/>
                <a:gd name="connsiteX2" fmla="*/ 3679266 w 5408612"/>
                <a:gd name="connsiteY2" fmla="*/ 4892678 h 11309348"/>
                <a:gd name="connsiteX3" fmla="*/ 0 w 5408612"/>
                <a:gd name="connsiteY3" fmla="*/ 11309348 h 11309348"/>
                <a:gd name="connsiteX4" fmla="*/ 1729346 w 5408612"/>
                <a:gd name="connsiteY4" fmla="*/ 11309348 h 11309348"/>
                <a:gd name="connsiteX5" fmla="*/ 5408612 w 5408612"/>
                <a:gd name="connsiteY5" fmla="*/ 4892678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2" h="11309348">
                  <a:moveTo>
                    <a:pt x="2603192" y="0"/>
                  </a:moveTo>
                  <a:lnTo>
                    <a:pt x="873846" y="0"/>
                  </a:lnTo>
                  <a:lnTo>
                    <a:pt x="3679266" y="4892678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2" y="4892678"/>
                  </a:lnTo>
                  <a:close/>
                </a:path>
              </a:pathLst>
            </a:custGeom>
            <a:solidFill>
              <a:srgbClr val="A7A9AC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258A9C-7E12-B3FA-57CB-D7A8783FB3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055790" y="0"/>
              <a:ext cx="5408611" cy="11309348"/>
            </a:xfrm>
            <a:custGeom>
              <a:avLst/>
              <a:gdLst>
                <a:gd name="connsiteX0" fmla="*/ 2603191 w 5408611"/>
                <a:gd name="connsiteY0" fmla="*/ 0 h 11309348"/>
                <a:gd name="connsiteX1" fmla="*/ 873845 w 5408611"/>
                <a:gd name="connsiteY1" fmla="*/ 0 h 11309348"/>
                <a:gd name="connsiteX2" fmla="*/ 3679265 w 5408611"/>
                <a:gd name="connsiteY2" fmla="*/ 4892677 h 11309348"/>
                <a:gd name="connsiteX3" fmla="*/ 0 w 5408611"/>
                <a:gd name="connsiteY3" fmla="*/ 11309348 h 11309348"/>
                <a:gd name="connsiteX4" fmla="*/ 1729346 w 5408611"/>
                <a:gd name="connsiteY4" fmla="*/ 11309348 h 11309348"/>
                <a:gd name="connsiteX5" fmla="*/ 5408611 w 5408611"/>
                <a:gd name="connsiteY5" fmla="*/ 4892677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1" h="11309348">
                  <a:moveTo>
                    <a:pt x="2603191" y="0"/>
                  </a:moveTo>
                  <a:lnTo>
                    <a:pt x="873845" y="0"/>
                  </a:lnTo>
                  <a:lnTo>
                    <a:pt x="3679265" y="4892677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1" y="489267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6FEE6-7667-446C-1E32-DA48322A2C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91924" y="1"/>
            <a:ext cx="8512175" cy="11312525"/>
          </a:xfrm>
          <a:custGeom>
            <a:avLst/>
            <a:gdLst>
              <a:gd name="connsiteX0" fmla="*/ 0 w 8526462"/>
              <a:gd name="connsiteY0" fmla="*/ 0 h 11217275"/>
              <a:gd name="connsiteX1" fmla="*/ 8526462 w 8526462"/>
              <a:gd name="connsiteY1" fmla="*/ 0 h 11217275"/>
              <a:gd name="connsiteX2" fmla="*/ 8526462 w 8526462"/>
              <a:gd name="connsiteY2" fmla="*/ 11217275 h 11217275"/>
              <a:gd name="connsiteX3" fmla="*/ 0 w 8526462"/>
              <a:gd name="connsiteY3" fmla="*/ 11217275 h 11217275"/>
              <a:gd name="connsiteX4" fmla="*/ 0 w 8526462"/>
              <a:gd name="connsiteY4" fmla="*/ 0 h 11217275"/>
              <a:gd name="connsiteX0" fmla="*/ 4763 w 8531225"/>
              <a:gd name="connsiteY0" fmla="*/ 0 h 11217275"/>
              <a:gd name="connsiteX1" fmla="*/ 8531225 w 8531225"/>
              <a:gd name="connsiteY1" fmla="*/ 0 h 11217275"/>
              <a:gd name="connsiteX2" fmla="*/ 8531225 w 8531225"/>
              <a:gd name="connsiteY2" fmla="*/ 11217275 h 11217275"/>
              <a:gd name="connsiteX3" fmla="*/ 4763 w 8531225"/>
              <a:gd name="connsiteY3" fmla="*/ 11217275 h 11217275"/>
              <a:gd name="connsiteX4" fmla="*/ 0 w 8531225"/>
              <a:gd name="connsiteY4" fmla="*/ 4905375 h 11217275"/>
              <a:gd name="connsiteX5" fmla="*/ 4763 w 8531225"/>
              <a:gd name="connsiteY5" fmla="*/ 0 h 11217275"/>
              <a:gd name="connsiteX0" fmla="*/ 2757488 w 8531225"/>
              <a:gd name="connsiteY0" fmla="*/ 9525 h 11217275"/>
              <a:gd name="connsiteX1" fmla="*/ 8531225 w 8531225"/>
              <a:gd name="connsiteY1" fmla="*/ 0 h 11217275"/>
              <a:gd name="connsiteX2" fmla="*/ 8531225 w 8531225"/>
              <a:gd name="connsiteY2" fmla="*/ 11217275 h 11217275"/>
              <a:gd name="connsiteX3" fmla="*/ 4763 w 8531225"/>
              <a:gd name="connsiteY3" fmla="*/ 11217275 h 11217275"/>
              <a:gd name="connsiteX4" fmla="*/ 0 w 8531225"/>
              <a:gd name="connsiteY4" fmla="*/ 4905375 h 11217275"/>
              <a:gd name="connsiteX5" fmla="*/ 2757488 w 8531225"/>
              <a:gd name="connsiteY5" fmla="*/ 9525 h 11217275"/>
              <a:gd name="connsiteX0" fmla="*/ 2757488 w 8531225"/>
              <a:gd name="connsiteY0" fmla="*/ 9525 h 11217275"/>
              <a:gd name="connsiteX1" fmla="*/ 8531225 w 8531225"/>
              <a:gd name="connsiteY1" fmla="*/ 0 h 11217275"/>
              <a:gd name="connsiteX2" fmla="*/ 8531225 w 8531225"/>
              <a:gd name="connsiteY2" fmla="*/ 11217275 h 11217275"/>
              <a:gd name="connsiteX3" fmla="*/ 4763 w 8531225"/>
              <a:gd name="connsiteY3" fmla="*/ 11217275 h 11217275"/>
              <a:gd name="connsiteX4" fmla="*/ 0 w 8531225"/>
              <a:gd name="connsiteY4" fmla="*/ 4905375 h 11217275"/>
              <a:gd name="connsiteX5" fmla="*/ 2757488 w 8531225"/>
              <a:gd name="connsiteY5" fmla="*/ 9525 h 11217275"/>
              <a:gd name="connsiteX0" fmla="*/ 2824163 w 8531225"/>
              <a:gd name="connsiteY0" fmla="*/ 0 h 11217275"/>
              <a:gd name="connsiteX1" fmla="*/ 8531225 w 8531225"/>
              <a:gd name="connsiteY1" fmla="*/ 0 h 11217275"/>
              <a:gd name="connsiteX2" fmla="*/ 8531225 w 8531225"/>
              <a:gd name="connsiteY2" fmla="*/ 11217275 h 11217275"/>
              <a:gd name="connsiteX3" fmla="*/ 4763 w 8531225"/>
              <a:gd name="connsiteY3" fmla="*/ 11217275 h 11217275"/>
              <a:gd name="connsiteX4" fmla="*/ 0 w 8531225"/>
              <a:gd name="connsiteY4" fmla="*/ 4905375 h 11217275"/>
              <a:gd name="connsiteX5" fmla="*/ 2824163 w 8531225"/>
              <a:gd name="connsiteY5" fmla="*/ 0 h 11217275"/>
              <a:gd name="connsiteX0" fmla="*/ 2824163 w 8531225"/>
              <a:gd name="connsiteY0" fmla="*/ 0 h 11303000"/>
              <a:gd name="connsiteX1" fmla="*/ 8531225 w 8531225"/>
              <a:gd name="connsiteY1" fmla="*/ 0 h 11303000"/>
              <a:gd name="connsiteX2" fmla="*/ 8531225 w 8531225"/>
              <a:gd name="connsiteY2" fmla="*/ 11217275 h 11303000"/>
              <a:gd name="connsiteX3" fmla="*/ 3643313 w 8531225"/>
              <a:gd name="connsiteY3" fmla="*/ 11303000 h 11303000"/>
              <a:gd name="connsiteX4" fmla="*/ 0 w 8531225"/>
              <a:gd name="connsiteY4" fmla="*/ 4905375 h 11303000"/>
              <a:gd name="connsiteX5" fmla="*/ 2824163 w 8531225"/>
              <a:gd name="connsiteY5" fmla="*/ 0 h 11303000"/>
              <a:gd name="connsiteX0" fmla="*/ 2824163 w 8531225"/>
              <a:gd name="connsiteY0" fmla="*/ 0 h 11303000"/>
              <a:gd name="connsiteX1" fmla="*/ 8531225 w 8531225"/>
              <a:gd name="connsiteY1" fmla="*/ 0 h 11303000"/>
              <a:gd name="connsiteX2" fmla="*/ 8521700 w 8531225"/>
              <a:gd name="connsiteY2" fmla="*/ 11303000 h 11303000"/>
              <a:gd name="connsiteX3" fmla="*/ 3643313 w 8531225"/>
              <a:gd name="connsiteY3" fmla="*/ 11303000 h 11303000"/>
              <a:gd name="connsiteX4" fmla="*/ 0 w 8531225"/>
              <a:gd name="connsiteY4" fmla="*/ 4905375 h 11303000"/>
              <a:gd name="connsiteX5" fmla="*/ 2824163 w 8531225"/>
              <a:gd name="connsiteY5" fmla="*/ 0 h 11303000"/>
              <a:gd name="connsiteX0" fmla="*/ 2824163 w 8531225"/>
              <a:gd name="connsiteY0" fmla="*/ 0 h 11303000"/>
              <a:gd name="connsiteX1" fmla="*/ 8531225 w 8531225"/>
              <a:gd name="connsiteY1" fmla="*/ 0 h 11303000"/>
              <a:gd name="connsiteX2" fmla="*/ 8521700 w 8531225"/>
              <a:gd name="connsiteY2" fmla="*/ 11303000 h 11303000"/>
              <a:gd name="connsiteX3" fmla="*/ 3643313 w 8531225"/>
              <a:gd name="connsiteY3" fmla="*/ 11303000 h 11303000"/>
              <a:gd name="connsiteX4" fmla="*/ 0 w 8531225"/>
              <a:gd name="connsiteY4" fmla="*/ 4905375 h 11303000"/>
              <a:gd name="connsiteX5" fmla="*/ 2824163 w 8531225"/>
              <a:gd name="connsiteY5" fmla="*/ 0 h 11303000"/>
              <a:gd name="connsiteX0" fmla="*/ 2824163 w 8531225"/>
              <a:gd name="connsiteY0" fmla="*/ 0 h 11312525"/>
              <a:gd name="connsiteX1" fmla="*/ 8531225 w 8531225"/>
              <a:gd name="connsiteY1" fmla="*/ 0 h 11312525"/>
              <a:gd name="connsiteX2" fmla="*/ 8521700 w 8531225"/>
              <a:gd name="connsiteY2" fmla="*/ 11303000 h 11312525"/>
              <a:gd name="connsiteX3" fmla="*/ 3709988 w 8531225"/>
              <a:gd name="connsiteY3" fmla="*/ 11312525 h 11312525"/>
              <a:gd name="connsiteX4" fmla="*/ 0 w 8531225"/>
              <a:gd name="connsiteY4" fmla="*/ 4905375 h 11312525"/>
              <a:gd name="connsiteX5" fmla="*/ 2824163 w 8531225"/>
              <a:gd name="connsiteY5" fmla="*/ 0 h 11312525"/>
              <a:gd name="connsiteX0" fmla="*/ 2671763 w 8378825"/>
              <a:gd name="connsiteY0" fmla="*/ 0 h 11312525"/>
              <a:gd name="connsiteX1" fmla="*/ 8378825 w 8378825"/>
              <a:gd name="connsiteY1" fmla="*/ 0 h 11312525"/>
              <a:gd name="connsiteX2" fmla="*/ 8369300 w 8378825"/>
              <a:gd name="connsiteY2" fmla="*/ 11303000 h 11312525"/>
              <a:gd name="connsiteX3" fmla="*/ 3557588 w 8378825"/>
              <a:gd name="connsiteY3" fmla="*/ 11312525 h 11312525"/>
              <a:gd name="connsiteX4" fmla="*/ 0 w 8378825"/>
              <a:gd name="connsiteY4" fmla="*/ 4972050 h 11312525"/>
              <a:gd name="connsiteX5" fmla="*/ 2671763 w 8378825"/>
              <a:gd name="connsiteY5" fmla="*/ 0 h 11312525"/>
              <a:gd name="connsiteX0" fmla="*/ 2805113 w 8512175"/>
              <a:gd name="connsiteY0" fmla="*/ 0 h 11312525"/>
              <a:gd name="connsiteX1" fmla="*/ 8512175 w 8512175"/>
              <a:gd name="connsiteY1" fmla="*/ 0 h 11312525"/>
              <a:gd name="connsiteX2" fmla="*/ 8502650 w 8512175"/>
              <a:gd name="connsiteY2" fmla="*/ 11303000 h 11312525"/>
              <a:gd name="connsiteX3" fmla="*/ 3690938 w 8512175"/>
              <a:gd name="connsiteY3" fmla="*/ 11312525 h 11312525"/>
              <a:gd name="connsiteX4" fmla="*/ 0 w 8512175"/>
              <a:gd name="connsiteY4" fmla="*/ 4905375 h 11312525"/>
              <a:gd name="connsiteX5" fmla="*/ 2805113 w 8512175"/>
              <a:gd name="connsiteY5" fmla="*/ 0 h 113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2175" h="11312525">
                <a:moveTo>
                  <a:pt x="2805113" y="0"/>
                </a:moveTo>
                <a:lnTo>
                  <a:pt x="8512175" y="0"/>
                </a:lnTo>
                <a:lnTo>
                  <a:pt x="8502650" y="11303000"/>
                </a:lnTo>
                <a:lnTo>
                  <a:pt x="3690938" y="11312525"/>
                </a:lnTo>
                <a:lnTo>
                  <a:pt x="0" y="4905375"/>
                </a:lnTo>
                <a:lnTo>
                  <a:pt x="2805113" y="0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C5359F-E3D3-E8B9-4601-69EF2618C090}"/>
              </a:ext>
            </a:extLst>
          </p:cNvPr>
          <p:cNvSpPr/>
          <p:nvPr userDrawn="1"/>
        </p:nvSpPr>
        <p:spPr>
          <a:xfrm>
            <a:off x="12696825" y="337185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398FB822-FE9D-3AFB-EDE5-5C6898CAE2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360" y="5684227"/>
            <a:ext cx="6800198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CB01AED7-FC11-9B44-4C3F-806402176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0" y="2987675"/>
            <a:ext cx="6800198" cy="114300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8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lic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24876D9-94AE-B19F-9108-14EDECD43C0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8390" y="-5"/>
            <a:ext cx="20113284" cy="1494211"/>
            <a:chOff x="-9184" y="-5"/>
            <a:chExt cx="20113284" cy="149421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36C6AA-EC79-F6E8-1EB0-749725C930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4772520" y="-4"/>
              <a:ext cx="15331580" cy="747105"/>
            </a:xfrm>
            <a:custGeom>
              <a:avLst/>
              <a:gdLst>
                <a:gd name="connsiteX0" fmla="*/ 15331580 w 15331580"/>
                <a:gd name="connsiteY0" fmla="*/ 0 h 747105"/>
                <a:gd name="connsiteX1" fmla="*/ 0 w 15331580"/>
                <a:gd name="connsiteY1" fmla="*/ 0 h 747105"/>
                <a:gd name="connsiteX2" fmla="*/ 0 w 15331580"/>
                <a:gd name="connsiteY2" fmla="*/ 747105 h 747105"/>
                <a:gd name="connsiteX3" fmla="*/ 14788862 w 15331580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1580" h="747105">
                  <a:moveTo>
                    <a:pt x="15331580" y="0"/>
                  </a:moveTo>
                  <a:lnTo>
                    <a:pt x="0" y="0"/>
                  </a:lnTo>
                  <a:lnTo>
                    <a:pt x="0" y="747105"/>
                  </a:lnTo>
                  <a:lnTo>
                    <a:pt x="14788862" y="747105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A21C73-7FB5-6F2C-97BD-89FC87B917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33357" y="-5"/>
              <a:ext cx="8340015" cy="747105"/>
            </a:xfrm>
            <a:custGeom>
              <a:avLst/>
              <a:gdLst>
                <a:gd name="connsiteX0" fmla="*/ 8340015 w 8340015"/>
                <a:gd name="connsiteY0" fmla="*/ 0 h 747105"/>
                <a:gd name="connsiteX1" fmla="*/ 542719 w 8340015"/>
                <a:gd name="connsiteY1" fmla="*/ 0 h 747105"/>
                <a:gd name="connsiteX2" fmla="*/ 0 w 8340015"/>
                <a:gd name="connsiteY2" fmla="*/ 747105 h 747105"/>
                <a:gd name="connsiteX3" fmla="*/ 8340015 w 8340015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015" h="747105">
                  <a:moveTo>
                    <a:pt x="8340015" y="0"/>
                  </a:moveTo>
                  <a:lnTo>
                    <a:pt x="542719" y="0"/>
                  </a:lnTo>
                  <a:lnTo>
                    <a:pt x="0" y="747105"/>
                  </a:lnTo>
                  <a:lnTo>
                    <a:pt x="8340015" y="747105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CF4345-DC73-CFBF-F215-2DB8B23CAE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36189" y="-5"/>
              <a:ext cx="7842803" cy="747105"/>
            </a:xfrm>
            <a:custGeom>
              <a:avLst/>
              <a:gdLst>
                <a:gd name="connsiteX0" fmla="*/ 7842803 w 7842803"/>
                <a:gd name="connsiteY0" fmla="*/ 0 h 747105"/>
                <a:gd name="connsiteX1" fmla="*/ 542719 w 7842803"/>
                <a:gd name="connsiteY1" fmla="*/ 0 h 747105"/>
                <a:gd name="connsiteX2" fmla="*/ 0 w 7842803"/>
                <a:gd name="connsiteY2" fmla="*/ 747105 h 747105"/>
                <a:gd name="connsiteX3" fmla="*/ 7842803 w 7842803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803" h="747105">
                  <a:moveTo>
                    <a:pt x="7842803" y="0"/>
                  </a:moveTo>
                  <a:lnTo>
                    <a:pt x="542719" y="0"/>
                  </a:lnTo>
                  <a:lnTo>
                    <a:pt x="0" y="747105"/>
                  </a:lnTo>
                  <a:lnTo>
                    <a:pt x="7842803" y="747105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CCE20B-F139-3740-5505-5E3999265C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-9184" y="-5"/>
              <a:ext cx="7393796" cy="747105"/>
            </a:xfrm>
            <a:custGeom>
              <a:avLst/>
              <a:gdLst>
                <a:gd name="connsiteX0" fmla="*/ 7393796 w 7393796"/>
                <a:gd name="connsiteY0" fmla="*/ 0 h 747105"/>
                <a:gd name="connsiteX1" fmla="*/ 542719 w 7393796"/>
                <a:gd name="connsiteY1" fmla="*/ 0 h 747105"/>
                <a:gd name="connsiteX2" fmla="*/ 0 w 7393796"/>
                <a:gd name="connsiteY2" fmla="*/ 747105 h 747105"/>
                <a:gd name="connsiteX3" fmla="*/ 7393796 w 7393796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3796" h="747105">
                  <a:moveTo>
                    <a:pt x="7393796" y="0"/>
                  </a:moveTo>
                  <a:lnTo>
                    <a:pt x="542719" y="0"/>
                  </a:lnTo>
                  <a:lnTo>
                    <a:pt x="0" y="747105"/>
                  </a:lnTo>
                  <a:lnTo>
                    <a:pt x="7393796" y="747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849C29-1C56-EAAE-29BE-FF1373E7A0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33357" y="747101"/>
              <a:ext cx="8409865" cy="747105"/>
            </a:xfrm>
            <a:custGeom>
              <a:avLst/>
              <a:gdLst>
                <a:gd name="connsiteX0" fmla="*/ 8409865 w 8409865"/>
                <a:gd name="connsiteY0" fmla="*/ 747105 h 747105"/>
                <a:gd name="connsiteX1" fmla="*/ 0 w 8409865"/>
                <a:gd name="connsiteY1" fmla="*/ 747105 h 747105"/>
                <a:gd name="connsiteX2" fmla="*/ 542719 w 8409865"/>
                <a:gd name="connsiteY2" fmla="*/ 0 h 747105"/>
                <a:gd name="connsiteX3" fmla="*/ 8409865 w 8409865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9865" h="747105">
                  <a:moveTo>
                    <a:pt x="8409865" y="747105"/>
                  </a:moveTo>
                  <a:lnTo>
                    <a:pt x="0" y="747105"/>
                  </a:lnTo>
                  <a:lnTo>
                    <a:pt x="542719" y="0"/>
                  </a:lnTo>
                  <a:lnTo>
                    <a:pt x="8409865" y="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292306-BA7F-FF11-47E0-E1325D98CD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747101"/>
              <a:ext cx="7878992" cy="747105"/>
            </a:xfrm>
            <a:custGeom>
              <a:avLst/>
              <a:gdLst>
                <a:gd name="connsiteX0" fmla="*/ 7878992 w 7878992"/>
                <a:gd name="connsiteY0" fmla="*/ 747105 h 747105"/>
                <a:gd name="connsiteX1" fmla="*/ 0 w 7878992"/>
                <a:gd name="connsiteY1" fmla="*/ 747105 h 747105"/>
                <a:gd name="connsiteX2" fmla="*/ 542719 w 7878992"/>
                <a:gd name="connsiteY2" fmla="*/ 0 h 747105"/>
                <a:gd name="connsiteX3" fmla="*/ 7878992 w 7878992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8992" h="747105">
                  <a:moveTo>
                    <a:pt x="7878992" y="747105"/>
                  </a:moveTo>
                  <a:lnTo>
                    <a:pt x="0" y="747105"/>
                  </a:lnTo>
                  <a:lnTo>
                    <a:pt x="542719" y="0"/>
                  </a:lnTo>
                  <a:lnTo>
                    <a:pt x="7878992" y="0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2A51B5-BE06-4D28-911F-1BB212C4BA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747101"/>
              <a:ext cx="7384613" cy="747105"/>
            </a:xfrm>
            <a:custGeom>
              <a:avLst/>
              <a:gdLst>
                <a:gd name="connsiteX0" fmla="*/ 7384613 w 7384613"/>
                <a:gd name="connsiteY0" fmla="*/ 747105 h 747105"/>
                <a:gd name="connsiteX1" fmla="*/ 0 w 7384613"/>
                <a:gd name="connsiteY1" fmla="*/ 747105 h 747105"/>
                <a:gd name="connsiteX2" fmla="*/ 542719 w 7384613"/>
                <a:gd name="connsiteY2" fmla="*/ 0 h 747105"/>
                <a:gd name="connsiteX3" fmla="*/ 7384613 w 7384613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4613" h="747105">
                  <a:moveTo>
                    <a:pt x="7384613" y="747105"/>
                  </a:moveTo>
                  <a:lnTo>
                    <a:pt x="0" y="747105"/>
                  </a:lnTo>
                  <a:lnTo>
                    <a:pt x="542719" y="0"/>
                  </a:lnTo>
                  <a:lnTo>
                    <a:pt x="73846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AC7911-6357-D907-9729-8A5E0C172F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7829550" y="747101"/>
              <a:ext cx="12274550" cy="747105"/>
            </a:xfrm>
            <a:custGeom>
              <a:avLst/>
              <a:gdLst>
                <a:gd name="connsiteX0" fmla="*/ 11731832 w 12274550"/>
                <a:gd name="connsiteY0" fmla="*/ 747105 h 747105"/>
                <a:gd name="connsiteX1" fmla="*/ 0 w 12274550"/>
                <a:gd name="connsiteY1" fmla="*/ 747105 h 747105"/>
                <a:gd name="connsiteX2" fmla="*/ 0 w 12274550"/>
                <a:gd name="connsiteY2" fmla="*/ 0 h 747105"/>
                <a:gd name="connsiteX3" fmla="*/ 12274550 w 12274550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4550" h="747105">
                  <a:moveTo>
                    <a:pt x="11731832" y="747105"/>
                  </a:moveTo>
                  <a:lnTo>
                    <a:pt x="0" y="747105"/>
                  </a:lnTo>
                  <a:lnTo>
                    <a:pt x="0" y="0"/>
                  </a:lnTo>
                  <a:lnTo>
                    <a:pt x="12274550" y="0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0CD945-661C-1B5C-0690-4D19BF27E7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8323928" y="747098"/>
              <a:ext cx="11780171" cy="747105"/>
            </a:xfrm>
            <a:custGeom>
              <a:avLst/>
              <a:gdLst>
                <a:gd name="connsiteX0" fmla="*/ 11234621 w 11777339"/>
                <a:gd name="connsiteY0" fmla="*/ 747105 h 747105"/>
                <a:gd name="connsiteX1" fmla="*/ 0 w 11777339"/>
                <a:gd name="connsiteY1" fmla="*/ 747105 h 747105"/>
                <a:gd name="connsiteX2" fmla="*/ 0 w 11777339"/>
                <a:gd name="connsiteY2" fmla="*/ 0 h 747105"/>
                <a:gd name="connsiteX3" fmla="*/ 11777339 w 11777339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7339" h="747105">
                  <a:moveTo>
                    <a:pt x="11234621" y="747105"/>
                  </a:moveTo>
                  <a:lnTo>
                    <a:pt x="0" y="747105"/>
                  </a:lnTo>
                  <a:lnTo>
                    <a:pt x="0" y="0"/>
                  </a:lnTo>
                  <a:lnTo>
                    <a:pt x="117773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2D42C2-2E9F-5206-1635-6EB37DB980EB}"/>
              </a:ext>
            </a:extLst>
          </p:cNvPr>
          <p:cNvGrpSpPr/>
          <p:nvPr userDrawn="1"/>
        </p:nvGrpSpPr>
        <p:grpSpPr>
          <a:xfrm>
            <a:off x="680244" y="140639"/>
            <a:ext cx="5572218" cy="1106913"/>
            <a:chOff x="881598" y="246462"/>
            <a:chExt cx="6150133" cy="122171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0DF556F-AF73-CEF4-65E0-3166450F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598" y="246462"/>
              <a:ext cx="880921" cy="122171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3C23494-FC8D-46C3-614F-A7F7885E4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8731" y="478486"/>
              <a:ext cx="4953000" cy="91104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2942EF-5CA6-218A-8244-5A9A75DDAC47}"/>
              </a:ext>
            </a:extLst>
          </p:cNvPr>
          <p:cNvGrpSpPr>
            <a:grpSpLocks/>
          </p:cNvGrpSpPr>
          <p:nvPr userDrawn="1"/>
        </p:nvGrpSpPr>
        <p:grpSpPr>
          <a:xfrm>
            <a:off x="2281542" y="10513676"/>
            <a:ext cx="17823352" cy="795675"/>
            <a:chOff x="2280748" y="10513675"/>
            <a:chExt cx="17823352" cy="79567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AE7703-9EAB-791E-AE53-10991AE7FDF8}"/>
                </a:ext>
              </a:extLst>
            </p:cNvPr>
            <p:cNvSpPr>
              <a:spLocks/>
            </p:cNvSpPr>
            <p:nvPr/>
          </p:nvSpPr>
          <p:spPr>
            <a:xfrm>
              <a:off x="2280748" y="10513676"/>
              <a:ext cx="17823352" cy="795674"/>
            </a:xfrm>
            <a:custGeom>
              <a:avLst/>
              <a:gdLst>
                <a:gd name="connsiteX0" fmla="*/ 578000 w 17823352"/>
                <a:gd name="connsiteY0" fmla="*/ 0 h 795674"/>
                <a:gd name="connsiteX1" fmla="*/ 17823352 w 17823352"/>
                <a:gd name="connsiteY1" fmla="*/ 0 h 795674"/>
                <a:gd name="connsiteX2" fmla="*/ 17823352 w 17823352"/>
                <a:gd name="connsiteY2" fmla="*/ 795674 h 795674"/>
                <a:gd name="connsiteX3" fmla="*/ 0 w 17823352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3352" h="795674">
                  <a:moveTo>
                    <a:pt x="578000" y="0"/>
                  </a:moveTo>
                  <a:lnTo>
                    <a:pt x="17823352" y="0"/>
                  </a:lnTo>
                  <a:lnTo>
                    <a:pt x="17823352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080430-553A-5759-C260-F11B948BA657}"/>
                </a:ext>
              </a:extLst>
            </p:cNvPr>
            <p:cNvSpPr>
              <a:spLocks/>
            </p:cNvSpPr>
            <p:nvPr/>
          </p:nvSpPr>
          <p:spPr>
            <a:xfrm>
              <a:off x="2807267" y="10513676"/>
              <a:ext cx="17296833" cy="795674"/>
            </a:xfrm>
            <a:custGeom>
              <a:avLst/>
              <a:gdLst>
                <a:gd name="connsiteX0" fmla="*/ 578001 w 17296833"/>
                <a:gd name="connsiteY0" fmla="*/ 0 h 795674"/>
                <a:gd name="connsiteX1" fmla="*/ 17296833 w 17296833"/>
                <a:gd name="connsiteY1" fmla="*/ 0 h 795674"/>
                <a:gd name="connsiteX2" fmla="*/ 17296833 w 17296833"/>
                <a:gd name="connsiteY2" fmla="*/ 795674 h 795674"/>
                <a:gd name="connsiteX3" fmla="*/ 0 w 17296833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6833" h="795674">
                  <a:moveTo>
                    <a:pt x="578001" y="0"/>
                  </a:moveTo>
                  <a:lnTo>
                    <a:pt x="17296833" y="0"/>
                  </a:lnTo>
                  <a:lnTo>
                    <a:pt x="17296833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F0E70F-4711-9BA2-E891-8E752F7DCCEA}"/>
                </a:ext>
              </a:extLst>
            </p:cNvPr>
            <p:cNvSpPr>
              <a:spLocks/>
            </p:cNvSpPr>
            <p:nvPr/>
          </p:nvSpPr>
          <p:spPr>
            <a:xfrm>
              <a:off x="3333786" y="10513675"/>
              <a:ext cx="16770314" cy="795674"/>
            </a:xfrm>
            <a:custGeom>
              <a:avLst/>
              <a:gdLst>
                <a:gd name="connsiteX0" fmla="*/ 578001 w 16770314"/>
                <a:gd name="connsiteY0" fmla="*/ 0 h 795674"/>
                <a:gd name="connsiteX1" fmla="*/ 16770314 w 16770314"/>
                <a:gd name="connsiteY1" fmla="*/ 0 h 795674"/>
                <a:gd name="connsiteX2" fmla="*/ 16770314 w 16770314"/>
                <a:gd name="connsiteY2" fmla="*/ 795674 h 795674"/>
                <a:gd name="connsiteX3" fmla="*/ 0 w 16770314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70314" h="795674">
                  <a:moveTo>
                    <a:pt x="578001" y="0"/>
                  </a:moveTo>
                  <a:lnTo>
                    <a:pt x="16770314" y="0"/>
                  </a:lnTo>
                  <a:lnTo>
                    <a:pt x="16770314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A8D5EB8E-3381-DB41-A035-5ADFEFF271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677" y="10455275"/>
            <a:ext cx="1508923" cy="635336"/>
          </a:xfrm>
          <a:prstGeom prst="rect">
            <a:avLst/>
          </a:prstGeom>
        </p:spPr>
      </p:pic>
      <p:sp>
        <p:nvSpPr>
          <p:cNvPr id="33" name="Slide Number Placeholder 29">
            <a:extLst>
              <a:ext uri="{FF2B5EF4-FFF2-40B4-BE49-F238E27FC236}">
                <a16:creationId xmlns:a16="http://schemas.microsoft.com/office/drawing/2014/main" id="{64C456F1-84A3-42A3-C0CA-BCADC7393C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368044" y="10462478"/>
            <a:ext cx="2036446" cy="830997"/>
          </a:xfrm>
          <a:prstGeom prst="rect">
            <a:avLst/>
          </a:prstGeom>
        </p:spPr>
        <p:txBody>
          <a:bodyPr/>
          <a:lstStyle>
            <a:lvl1pPr algn="r">
              <a:defRPr sz="4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>
              <a:solidFill>
                <a:schemeClr val="bg1"/>
              </a:solidFill>
            </a:endParaRP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B7B432E8-99AA-28B1-3426-403CF64DD3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9236" y="2175866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079623-213A-5A1E-2E2A-FEB24E2D3728}"/>
              </a:ext>
            </a:extLst>
          </p:cNvPr>
          <p:cNvGrpSpPr/>
          <p:nvPr userDrawn="1"/>
        </p:nvGrpSpPr>
        <p:grpSpPr>
          <a:xfrm>
            <a:off x="320880" y="10373710"/>
            <a:ext cx="19463928" cy="1093295"/>
            <a:chOff x="320880" y="10373710"/>
            <a:chExt cx="19463928" cy="10932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884C7B-B2F3-8AB3-BDD3-37A7C1AB66B6}"/>
                </a:ext>
              </a:extLst>
            </p:cNvPr>
            <p:cNvGrpSpPr/>
            <p:nvPr/>
          </p:nvGrpSpPr>
          <p:grpSpPr>
            <a:xfrm>
              <a:off x="320880" y="10373710"/>
              <a:ext cx="19463928" cy="935640"/>
              <a:chOff x="320880" y="10373710"/>
              <a:chExt cx="19463928" cy="93564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0B5CCB-532D-1E3B-64E9-621907822C42}"/>
                  </a:ext>
                </a:extLst>
              </p:cNvPr>
              <p:cNvSpPr/>
              <p:nvPr/>
            </p:nvSpPr>
            <p:spPr>
              <a:xfrm>
                <a:off x="320880" y="10373710"/>
                <a:ext cx="1902058" cy="935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3A592C-12A9-8759-4DBF-02A959874EA5}"/>
                  </a:ext>
                </a:extLst>
              </p:cNvPr>
              <p:cNvSpPr/>
              <p:nvPr/>
            </p:nvSpPr>
            <p:spPr>
              <a:xfrm>
                <a:off x="15954703" y="10594428"/>
                <a:ext cx="3830105" cy="714922"/>
              </a:xfrm>
              <a:prstGeom prst="rect">
                <a:avLst/>
              </a:prstGeom>
              <a:solidFill>
                <a:srgbClr val="223A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" name="Picture 3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06AF5A8B-90B4-9799-E439-BEC1BD243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2903" y="10373710"/>
              <a:ext cx="2141905" cy="1093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01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7FEA0D-6634-C0B6-E6D7-E4E6613DADD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8390" y="-5"/>
            <a:ext cx="20113284" cy="1494211"/>
            <a:chOff x="-9184" y="-5"/>
            <a:chExt cx="20113284" cy="149421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A25766A-6789-D09D-F19D-648E6C3E41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4772520" y="-4"/>
              <a:ext cx="15331580" cy="747105"/>
            </a:xfrm>
            <a:custGeom>
              <a:avLst/>
              <a:gdLst>
                <a:gd name="connsiteX0" fmla="*/ 15331580 w 15331580"/>
                <a:gd name="connsiteY0" fmla="*/ 0 h 747105"/>
                <a:gd name="connsiteX1" fmla="*/ 0 w 15331580"/>
                <a:gd name="connsiteY1" fmla="*/ 0 h 747105"/>
                <a:gd name="connsiteX2" fmla="*/ 0 w 15331580"/>
                <a:gd name="connsiteY2" fmla="*/ 747105 h 747105"/>
                <a:gd name="connsiteX3" fmla="*/ 14788862 w 15331580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31580" h="747105">
                  <a:moveTo>
                    <a:pt x="15331580" y="0"/>
                  </a:moveTo>
                  <a:lnTo>
                    <a:pt x="0" y="0"/>
                  </a:lnTo>
                  <a:lnTo>
                    <a:pt x="0" y="747105"/>
                  </a:lnTo>
                  <a:lnTo>
                    <a:pt x="14788862" y="747105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AEBDCFD-B030-DA63-0E7A-4E465EFA45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33357" y="-5"/>
              <a:ext cx="8340015" cy="747105"/>
            </a:xfrm>
            <a:custGeom>
              <a:avLst/>
              <a:gdLst>
                <a:gd name="connsiteX0" fmla="*/ 8340015 w 8340015"/>
                <a:gd name="connsiteY0" fmla="*/ 0 h 747105"/>
                <a:gd name="connsiteX1" fmla="*/ 542719 w 8340015"/>
                <a:gd name="connsiteY1" fmla="*/ 0 h 747105"/>
                <a:gd name="connsiteX2" fmla="*/ 0 w 8340015"/>
                <a:gd name="connsiteY2" fmla="*/ 747105 h 747105"/>
                <a:gd name="connsiteX3" fmla="*/ 8340015 w 8340015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015" h="747105">
                  <a:moveTo>
                    <a:pt x="8340015" y="0"/>
                  </a:moveTo>
                  <a:lnTo>
                    <a:pt x="542719" y="0"/>
                  </a:lnTo>
                  <a:lnTo>
                    <a:pt x="0" y="747105"/>
                  </a:lnTo>
                  <a:lnTo>
                    <a:pt x="8340015" y="747105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BCF3740-85DD-A0A5-3655-6F5B3D2F13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36189" y="-5"/>
              <a:ext cx="7842803" cy="747105"/>
            </a:xfrm>
            <a:custGeom>
              <a:avLst/>
              <a:gdLst>
                <a:gd name="connsiteX0" fmla="*/ 7842803 w 7842803"/>
                <a:gd name="connsiteY0" fmla="*/ 0 h 747105"/>
                <a:gd name="connsiteX1" fmla="*/ 542719 w 7842803"/>
                <a:gd name="connsiteY1" fmla="*/ 0 h 747105"/>
                <a:gd name="connsiteX2" fmla="*/ 0 w 7842803"/>
                <a:gd name="connsiteY2" fmla="*/ 747105 h 747105"/>
                <a:gd name="connsiteX3" fmla="*/ 7842803 w 7842803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803" h="747105">
                  <a:moveTo>
                    <a:pt x="7842803" y="0"/>
                  </a:moveTo>
                  <a:lnTo>
                    <a:pt x="542719" y="0"/>
                  </a:lnTo>
                  <a:lnTo>
                    <a:pt x="0" y="747105"/>
                  </a:lnTo>
                  <a:lnTo>
                    <a:pt x="7842803" y="747105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B0C7BE-116B-AA77-8485-8FC8BD7D7D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 flipV="1">
              <a:off x="-9184" y="-5"/>
              <a:ext cx="7393796" cy="747105"/>
            </a:xfrm>
            <a:custGeom>
              <a:avLst/>
              <a:gdLst>
                <a:gd name="connsiteX0" fmla="*/ 7393796 w 7393796"/>
                <a:gd name="connsiteY0" fmla="*/ 0 h 747105"/>
                <a:gd name="connsiteX1" fmla="*/ 542719 w 7393796"/>
                <a:gd name="connsiteY1" fmla="*/ 0 h 747105"/>
                <a:gd name="connsiteX2" fmla="*/ 0 w 7393796"/>
                <a:gd name="connsiteY2" fmla="*/ 747105 h 747105"/>
                <a:gd name="connsiteX3" fmla="*/ 7393796 w 7393796"/>
                <a:gd name="connsiteY3" fmla="*/ 747105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3796" h="747105">
                  <a:moveTo>
                    <a:pt x="7393796" y="0"/>
                  </a:moveTo>
                  <a:lnTo>
                    <a:pt x="542719" y="0"/>
                  </a:lnTo>
                  <a:lnTo>
                    <a:pt x="0" y="747105"/>
                  </a:lnTo>
                  <a:lnTo>
                    <a:pt x="7393796" y="747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5FC9A-7B94-0C58-6A6E-B6132B805D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33357" y="747101"/>
              <a:ext cx="8409865" cy="747105"/>
            </a:xfrm>
            <a:custGeom>
              <a:avLst/>
              <a:gdLst>
                <a:gd name="connsiteX0" fmla="*/ 8409865 w 8409865"/>
                <a:gd name="connsiteY0" fmla="*/ 747105 h 747105"/>
                <a:gd name="connsiteX1" fmla="*/ 0 w 8409865"/>
                <a:gd name="connsiteY1" fmla="*/ 747105 h 747105"/>
                <a:gd name="connsiteX2" fmla="*/ 542719 w 8409865"/>
                <a:gd name="connsiteY2" fmla="*/ 0 h 747105"/>
                <a:gd name="connsiteX3" fmla="*/ 8409865 w 8409865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9865" h="747105">
                  <a:moveTo>
                    <a:pt x="8409865" y="747105"/>
                  </a:moveTo>
                  <a:lnTo>
                    <a:pt x="0" y="747105"/>
                  </a:lnTo>
                  <a:lnTo>
                    <a:pt x="542719" y="0"/>
                  </a:lnTo>
                  <a:lnTo>
                    <a:pt x="8409865" y="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DB4393-8EC5-7E1A-6F1A-A10CE22E6D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747101"/>
              <a:ext cx="7878992" cy="747105"/>
            </a:xfrm>
            <a:custGeom>
              <a:avLst/>
              <a:gdLst>
                <a:gd name="connsiteX0" fmla="*/ 7878992 w 7878992"/>
                <a:gd name="connsiteY0" fmla="*/ 747105 h 747105"/>
                <a:gd name="connsiteX1" fmla="*/ 0 w 7878992"/>
                <a:gd name="connsiteY1" fmla="*/ 747105 h 747105"/>
                <a:gd name="connsiteX2" fmla="*/ 542719 w 7878992"/>
                <a:gd name="connsiteY2" fmla="*/ 0 h 747105"/>
                <a:gd name="connsiteX3" fmla="*/ 7878992 w 7878992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8992" h="747105">
                  <a:moveTo>
                    <a:pt x="7878992" y="747105"/>
                  </a:moveTo>
                  <a:lnTo>
                    <a:pt x="0" y="747105"/>
                  </a:lnTo>
                  <a:lnTo>
                    <a:pt x="542719" y="0"/>
                  </a:lnTo>
                  <a:lnTo>
                    <a:pt x="7878992" y="0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225F00-8704-6104-AC32-792E2575E5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747101"/>
              <a:ext cx="7384613" cy="747105"/>
            </a:xfrm>
            <a:custGeom>
              <a:avLst/>
              <a:gdLst>
                <a:gd name="connsiteX0" fmla="*/ 7384613 w 7384613"/>
                <a:gd name="connsiteY0" fmla="*/ 747105 h 747105"/>
                <a:gd name="connsiteX1" fmla="*/ 0 w 7384613"/>
                <a:gd name="connsiteY1" fmla="*/ 747105 h 747105"/>
                <a:gd name="connsiteX2" fmla="*/ 542719 w 7384613"/>
                <a:gd name="connsiteY2" fmla="*/ 0 h 747105"/>
                <a:gd name="connsiteX3" fmla="*/ 7384613 w 7384613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4613" h="747105">
                  <a:moveTo>
                    <a:pt x="7384613" y="747105"/>
                  </a:moveTo>
                  <a:lnTo>
                    <a:pt x="0" y="747105"/>
                  </a:lnTo>
                  <a:lnTo>
                    <a:pt x="542719" y="0"/>
                  </a:lnTo>
                  <a:lnTo>
                    <a:pt x="73846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74BA89-DFF9-4F9A-73C3-61F1791978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7829550" y="747101"/>
              <a:ext cx="12274550" cy="747105"/>
            </a:xfrm>
            <a:custGeom>
              <a:avLst/>
              <a:gdLst>
                <a:gd name="connsiteX0" fmla="*/ 11731832 w 12274550"/>
                <a:gd name="connsiteY0" fmla="*/ 747105 h 747105"/>
                <a:gd name="connsiteX1" fmla="*/ 0 w 12274550"/>
                <a:gd name="connsiteY1" fmla="*/ 747105 h 747105"/>
                <a:gd name="connsiteX2" fmla="*/ 0 w 12274550"/>
                <a:gd name="connsiteY2" fmla="*/ 0 h 747105"/>
                <a:gd name="connsiteX3" fmla="*/ 12274550 w 12274550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4550" h="747105">
                  <a:moveTo>
                    <a:pt x="11731832" y="747105"/>
                  </a:moveTo>
                  <a:lnTo>
                    <a:pt x="0" y="747105"/>
                  </a:lnTo>
                  <a:lnTo>
                    <a:pt x="0" y="0"/>
                  </a:lnTo>
                  <a:lnTo>
                    <a:pt x="12274550" y="0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06A351-3FC0-DE51-917D-4E98790957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8323928" y="747098"/>
              <a:ext cx="11780171" cy="747105"/>
            </a:xfrm>
            <a:custGeom>
              <a:avLst/>
              <a:gdLst>
                <a:gd name="connsiteX0" fmla="*/ 11234621 w 11777339"/>
                <a:gd name="connsiteY0" fmla="*/ 747105 h 747105"/>
                <a:gd name="connsiteX1" fmla="*/ 0 w 11777339"/>
                <a:gd name="connsiteY1" fmla="*/ 747105 h 747105"/>
                <a:gd name="connsiteX2" fmla="*/ 0 w 11777339"/>
                <a:gd name="connsiteY2" fmla="*/ 0 h 747105"/>
                <a:gd name="connsiteX3" fmla="*/ 11777339 w 11777339"/>
                <a:gd name="connsiteY3" fmla="*/ 0 h 74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7339" h="747105">
                  <a:moveTo>
                    <a:pt x="11234621" y="747105"/>
                  </a:moveTo>
                  <a:lnTo>
                    <a:pt x="0" y="747105"/>
                  </a:lnTo>
                  <a:lnTo>
                    <a:pt x="0" y="0"/>
                  </a:lnTo>
                  <a:lnTo>
                    <a:pt x="117773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AE6F9E0-D511-FB1B-F600-06CC28858A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9236" y="2175866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Title 24">
            <a:extLst>
              <a:ext uri="{FF2B5EF4-FFF2-40B4-BE49-F238E27FC236}">
                <a16:creationId xmlns:a16="http://schemas.microsoft.com/office/drawing/2014/main" id="{99874D12-D862-5B53-3ECE-F26646042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09" y="242669"/>
            <a:ext cx="6564035" cy="1008856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75A56F-DFC7-6368-4A06-ECAFA176893E}"/>
              </a:ext>
            </a:extLst>
          </p:cNvPr>
          <p:cNvGrpSpPr/>
          <p:nvPr userDrawn="1"/>
        </p:nvGrpSpPr>
        <p:grpSpPr>
          <a:xfrm>
            <a:off x="320880" y="10373710"/>
            <a:ext cx="19463928" cy="1093295"/>
            <a:chOff x="320880" y="10373710"/>
            <a:chExt cx="19463928" cy="10932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CA9C75-4D49-364B-D544-0167FEFB52AC}"/>
                </a:ext>
              </a:extLst>
            </p:cNvPr>
            <p:cNvGrpSpPr/>
            <p:nvPr/>
          </p:nvGrpSpPr>
          <p:grpSpPr>
            <a:xfrm>
              <a:off x="320880" y="10373710"/>
              <a:ext cx="19463928" cy="935640"/>
              <a:chOff x="320880" y="10373710"/>
              <a:chExt cx="19463928" cy="93564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52B155-9270-B47C-5E5D-07809F499FFE}"/>
                  </a:ext>
                </a:extLst>
              </p:cNvPr>
              <p:cNvSpPr/>
              <p:nvPr/>
            </p:nvSpPr>
            <p:spPr>
              <a:xfrm>
                <a:off x="320880" y="10373710"/>
                <a:ext cx="1902058" cy="935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D22DFE-0B33-6EB2-C95E-B9D0E9E32402}"/>
                  </a:ext>
                </a:extLst>
              </p:cNvPr>
              <p:cNvSpPr/>
              <p:nvPr/>
            </p:nvSpPr>
            <p:spPr>
              <a:xfrm>
                <a:off x="15954703" y="10594428"/>
                <a:ext cx="3830105" cy="714922"/>
              </a:xfrm>
              <a:prstGeom prst="rect">
                <a:avLst/>
              </a:prstGeom>
              <a:solidFill>
                <a:srgbClr val="223A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6" name="Picture 15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C7AF24D-50BC-035E-31D7-47A02F658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2903" y="10373710"/>
              <a:ext cx="2141905" cy="1093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49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90B45B7-99D6-D21A-5A5A-5008FFDCE7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9236" y="2175866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5ABA2-BD1A-73F5-2BA6-8F26081ED910}"/>
              </a:ext>
            </a:extLst>
          </p:cNvPr>
          <p:cNvGrpSpPr/>
          <p:nvPr userDrawn="1"/>
        </p:nvGrpSpPr>
        <p:grpSpPr>
          <a:xfrm>
            <a:off x="320880" y="10373710"/>
            <a:ext cx="19463928" cy="1093295"/>
            <a:chOff x="320880" y="10373710"/>
            <a:chExt cx="19463928" cy="10932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9BF8D2-38B9-451B-F218-18456D5D2161}"/>
                </a:ext>
              </a:extLst>
            </p:cNvPr>
            <p:cNvGrpSpPr/>
            <p:nvPr/>
          </p:nvGrpSpPr>
          <p:grpSpPr>
            <a:xfrm>
              <a:off x="320880" y="10373710"/>
              <a:ext cx="19463928" cy="935640"/>
              <a:chOff x="320880" y="10373710"/>
              <a:chExt cx="19463928" cy="9356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D09CB0-26FE-D89A-833D-1E6EFD2EE3C4}"/>
                  </a:ext>
                </a:extLst>
              </p:cNvPr>
              <p:cNvSpPr/>
              <p:nvPr/>
            </p:nvSpPr>
            <p:spPr>
              <a:xfrm>
                <a:off x="320880" y="10373710"/>
                <a:ext cx="1902058" cy="935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54AC8C-C2AB-49D4-95FC-23C7150F2472}"/>
                  </a:ext>
                </a:extLst>
              </p:cNvPr>
              <p:cNvSpPr/>
              <p:nvPr/>
            </p:nvSpPr>
            <p:spPr>
              <a:xfrm>
                <a:off x="15954703" y="10594428"/>
                <a:ext cx="3830105" cy="714922"/>
              </a:xfrm>
              <a:prstGeom prst="rect">
                <a:avLst/>
              </a:prstGeom>
              <a:solidFill>
                <a:srgbClr val="223A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ABC921F1-C9BF-D42F-D6E9-90DBCCE40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2903" y="10373710"/>
              <a:ext cx="2141905" cy="10932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86D743C-1DE4-6B6E-BEE5-A92D652B46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471445" y="10513676"/>
            <a:ext cx="13633450" cy="795675"/>
            <a:chOff x="6470651" y="10513675"/>
            <a:chExt cx="13633450" cy="79567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5A8D9B-AF37-32C4-A06F-43DF18330A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70651" y="10513676"/>
              <a:ext cx="13633449" cy="795674"/>
            </a:xfrm>
            <a:custGeom>
              <a:avLst/>
              <a:gdLst>
                <a:gd name="connsiteX0" fmla="*/ 578000 w 13633449"/>
                <a:gd name="connsiteY0" fmla="*/ 0 h 795674"/>
                <a:gd name="connsiteX1" fmla="*/ 13633449 w 13633449"/>
                <a:gd name="connsiteY1" fmla="*/ 0 h 795674"/>
                <a:gd name="connsiteX2" fmla="*/ 13633449 w 13633449"/>
                <a:gd name="connsiteY2" fmla="*/ 795674 h 795674"/>
                <a:gd name="connsiteX3" fmla="*/ 0 w 13633449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3449" h="795674">
                  <a:moveTo>
                    <a:pt x="578000" y="0"/>
                  </a:moveTo>
                  <a:lnTo>
                    <a:pt x="13633449" y="0"/>
                  </a:lnTo>
                  <a:lnTo>
                    <a:pt x="13633449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8DB48A-6D31-6E5F-5ADE-6128833DC1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7170" y="10513676"/>
              <a:ext cx="13106930" cy="795674"/>
            </a:xfrm>
            <a:custGeom>
              <a:avLst/>
              <a:gdLst>
                <a:gd name="connsiteX0" fmla="*/ 578001 w 13106930"/>
                <a:gd name="connsiteY0" fmla="*/ 0 h 795674"/>
                <a:gd name="connsiteX1" fmla="*/ 13106930 w 13106930"/>
                <a:gd name="connsiteY1" fmla="*/ 0 h 795674"/>
                <a:gd name="connsiteX2" fmla="*/ 13106930 w 13106930"/>
                <a:gd name="connsiteY2" fmla="*/ 795674 h 795674"/>
                <a:gd name="connsiteX3" fmla="*/ 0 w 13106930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930" h="795674">
                  <a:moveTo>
                    <a:pt x="578001" y="0"/>
                  </a:moveTo>
                  <a:lnTo>
                    <a:pt x="13106930" y="0"/>
                  </a:lnTo>
                  <a:lnTo>
                    <a:pt x="13106930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CF229-E556-17B4-0A48-6006D21CC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3690" y="10513675"/>
              <a:ext cx="12580411" cy="795674"/>
            </a:xfrm>
            <a:custGeom>
              <a:avLst/>
              <a:gdLst>
                <a:gd name="connsiteX0" fmla="*/ 578002 w 12580411"/>
                <a:gd name="connsiteY0" fmla="*/ 0 h 795674"/>
                <a:gd name="connsiteX1" fmla="*/ 12580411 w 12580411"/>
                <a:gd name="connsiteY1" fmla="*/ 0 h 795674"/>
                <a:gd name="connsiteX2" fmla="*/ 12580411 w 12580411"/>
                <a:gd name="connsiteY2" fmla="*/ 795674 h 795674"/>
                <a:gd name="connsiteX3" fmla="*/ 0 w 12580411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0411" h="795674">
                  <a:moveTo>
                    <a:pt x="578002" y="0"/>
                  </a:moveTo>
                  <a:lnTo>
                    <a:pt x="12580411" y="0"/>
                  </a:lnTo>
                  <a:lnTo>
                    <a:pt x="12580411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D72D549-BE5A-6327-E2D7-B293D75D9BD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995651" y="10577863"/>
              <a:ext cx="3339158" cy="639411"/>
            </a:xfrm>
            <a:prstGeom prst="rect">
              <a:avLst/>
            </a:prstGeom>
          </p:spPr>
        </p:pic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E0CE379-8AB1-5880-C423-104756F17E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9236" y="2175866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763DAC-004D-1934-8265-8174322B44BA}"/>
              </a:ext>
            </a:extLst>
          </p:cNvPr>
          <p:cNvGrpSpPr/>
          <p:nvPr userDrawn="1"/>
        </p:nvGrpSpPr>
        <p:grpSpPr>
          <a:xfrm>
            <a:off x="320880" y="10373710"/>
            <a:ext cx="19463928" cy="1093295"/>
            <a:chOff x="320880" y="10373710"/>
            <a:chExt cx="19463928" cy="10932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BEE0CD7-E07D-F499-789F-B24EB50ED5A7}"/>
                </a:ext>
              </a:extLst>
            </p:cNvPr>
            <p:cNvGrpSpPr/>
            <p:nvPr/>
          </p:nvGrpSpPr>
          <p:grpSpPr>
            <a:xfrm>
              <a:off x="320880" y="10373710"/>
              <a:ext cx="19463928" cy="935640"/>
              <a:chOff x="320880" y="10373710"/>
              <a:chExt cx="19463928" cy="93564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CF32F53-D6AE-16E2-99B5-47BBD6E6459E}"/>
                  </a:ext>
                </a:extLst>
              </p:cNvPr>
              <p:cNvSpPr/>
              <p:nvPr/>
            </p:nvSpPr>
            <p:spPr>
              <a:xfrm>
                <a:off x="320880" y="10373710"/>
                <a:ext cx="1902058" cy="935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FC3064-C3AE-283A-A9CE-1EAC642858A7}"/>
                  </a:ext>
                </a:extLst>
              </p:cNvPr>
              <p:cNvSpPr/>
              <p:nvPr/>
            </p:nvSpPr>
            <p:spPr>
              <a:xfrm>
                <a:off x="15954703" y="10594428"/>
                <a:ext cx="3830105" cy="714922"/>
              </a:xfrm>
              <a:prstGeom prst="rect">
                <a:avLst/>
              </a:prstGeom>
              <a:solidFill>
                <a:srgbClr val="223A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Picture 9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E48BC746-661D-226F-5765-E382FE67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2903" y="10373710"/>
              <a:ext cx="2141905" cy="1093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99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&amp; Blu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CCB966-AEB3-535F-4922-BEE887DB14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4398168" y="-4397375"/>
            <a:ext cx="11309349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rgbClr val="223A66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57CE59-898D-8043-9A6A-E86D12768E7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90" y="-19165"/>
            <a:ext cx="19065562" cy="11347680"/>
            <a:chOff x="-4" y="-19165"/>
            <a:chExt cx="19065562" cy="113476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228B62-0854-ED76-352B-2E25AECDFC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" y="0"/>
              <a:ext cx="19065562" cy="11309350"/>
            </a:xfrm>
            <a:custGeom>
              <a:avLst/>
              <a:gdLst>
                <a:gd name="connsiteX0" fmla="*/ 0 w 19065562"/>
                <a:gd name="connsiteY0" fmla="*/ 0 h 11309350"/>
                <a:gd name="connsiteX1" fmla="*/ 16723529 w 19065562"/>
                <a:gd name="connsiteY1" fmla="*/ 0 h 11309350"/>
                <a:gd name="connsiteX2" fmla="*/ 19065562 w 19065562"/>
                <a:gd name="connsiteY2" fmla="*/ 3205278 h 11309350"/>
                <a:gd name="connsiteX3" fmla="*/ 13144077 w 19065562"/>
                <a:gd name="connsiteY3" fmla="*/ 11309350 h 11309350"/>
                <a:gd name="connsiteX4" fmla="*/ 0 w 1906556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5562" h="11309350">
                  <a:moveTo>
                    <a:pt x="0" y="0"/>
                  </a:moveTo>
                  <a:lnTo>
                    <a:pt x="16723529" y="0"/>
                  </a:lnTo>
                  <a:lnTo>
                    <a:pt x="19065562" y="3205278"/>
                  </a:lnTo>
                  <a:lnTo>
                    <a:pt x="13144077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7761BD-39C3-97E8-6959-8D57DA3D66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0"/>
              <a:ext cx="18510252" cy="11309350"/>
            </a:xfrm>
            <a:custGeom>
              <a:avLst/>
              <a:gdLst>
                <a:gd name="connsiteX0" fmla="*/ 0 w 18510252"/>
                <a:gd name="connsiteY0" fmla="*/ 0 h 11309350"/>
                <a:gd name="connsiteX1" fmla="*/ 16168220 w 18510252"/>
                <a:gd name="connsiteY1" fmla="*/ 0 h 11309350"/>
                <a:gd name="connsiteX2" fmla="*/ 18510252 w 18510252"/>
                <a:gd name="connsiteY2" fmla="*/ 3205278 h 11309350"/>
                <a:gd name="connsiteX3" fmla="*/ 12588768 w 18510252"/>
                <a:gd name="connsiteY3" fmla="*/ 11309350 h 11309350"/>
                <a:gd name="connsiteX4" fmla="*/ 0 w 1851025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252" h="11309350">
                  <a:moveTo>
                    <a:pt x="0" y="0"/>
                  </a:moveTo>
                  <a:lnTo>
                    <a:pt x="16168220" y="0"/>
                  </a:lnTo>
                  <a:lnTo>
                    <a:pt x="18510252" y="3205278"/>
                  </a:lnTo>
                  <a:lnTo>
                    <a:pt x="12588768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C7FCF-9B73-A335-6E92-5E7F9B3F4E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165"/>
              <a:ext cx="18151158" cy="11347680"/>
            </a:xfrm>
            <a:custGeom>
              <a:avLst/>
              <a:gdLst>
                <a:gd name="connsiteX0" fmla="*/ 0 w 18151158"/>
                <a:gd name="connsiteY0" fmla="*/ 0 h 11347680"/>
                <a:gd name="connsiteX1" fmla="*/ 15795121 w 18151158"/>
                <a:gd name="connsiteY1" fmla="*/ 0 h 11347680"/>
                <a:gd name="connsiteX2" fmla="*/ 18151158 w 18151158"/>
                <a:gd name="connsiteY2" fmla="*/ 3224444 h 11347680"/>
                <a:gd name="connsiteX3" fmla="*/ 12215670 w 18151158"/>
                <a:gd name="connsiteY3" fmla="*/ 11347680 h 11347680"/>
                <a:gd name="connsiteX4" fmla="*/ 0 w 18151158"/>
                <a:gd name="connsiteY4" fmla="*/ 11347680 h 113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1158" h="11347680">
                  <a:moveTo>
                    <a:pt x="0" y="0"/>
                  </a:moveTo>
                  <a:lnTo>
                    <a:pt x="15795121" y="0"/>
                  </a:lnTo>
                  <a:lnTo>
                    <a:pt x="18151158" y="3224444"/>
                  </a:lnTo>
                  <a:lnTo>
                    <a:pt x="12215670" y="11347680"/>
                  </a:lnTo>
                  <a:lnTo>
                    <a:pt x="0" y="113476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36193D3A-5689-8CFC-C17F-7C8FC666EE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96445" y="10226675"/>
            <a:ext cx="3510965" cy="6723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6CC0B36-E6DC-AC7E-1146-94BF2F29E1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77" y="10259155"/>
            <a:ext cx="1508923" cy="635336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19FE4F3-5D3D-2F66-173F-37DEA5FD5B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27597" y="1235075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96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&amp; Blu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FF4F98-09A7-808B-3C09-EF795E5282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H="1" flipV="1">
            <a:off x="4398169" y="-4397375"/>
            <a:ext cx="11309349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rgbClr val="223A66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A210AC-8AD2-AA56-3BA5-16B593EBC67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flipH="1" flipV="1">
            <a:off x="1047071" y="-19165"/>
            <a:ext cx="19065562" cy="11347680"/>
            <a:chOff x="-4" y="-19165"/>
            <a:chExt cx="19065562" cy="113476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43182B-473E-9BA5-4228-CF886C7449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" y="0"/>
              <a:ext cx="19065562" cy="11309350"/>
            </a:xfrm>
            <a:custGeom>
              <a:avLst/>
              <a:gdLst>
                <a:gd name="connsiteX0" fmla="*/ 0 w 19065562"/>
                <a:gd name="connsiteY0" fmla="*/ 0 h 11309350"/>
                <a:gd name="connsiteX1" fmla="*/ 16723529 w 19065562"/>
                <a:gd name="connsiteY1" fmla="*/ 0 h 11309350"/>
                <a:gd name="connsiteX2" fmla="*/ 19065562 w 19065562"/>
                <a:gd name="connsiteY2" fmla="*/ 3205278 h 11309350"/>
                <a:gd name="connsiteX3" fmla="*/ 13144077 w 19065562"/>
                <a:gd name="connsiteY3" fmla="*/ 11309350 h 11309350"/>
                <a:gd name="connsiteX4" fmla="*/ 0 w 1906556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5562" h="11309350">
                  <a:moveTo>
                    <a:pt x="0" y="0"/>
                  </a:moveTo>
                  <a:lnTo>
                    <a:pt x="16723529" y="0"/>
                  </a:lnTo>
                  <a:lnTo>
                    <a:pt x="19065562" y="3205278"/>
                  </a:lnTo>
                  <a:lnTo>
                    <a:pt x="13144077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B3CDA3-6F26-8D06-9D1D-868B4422FA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0"/>
              <a:ext cx="18510252" cy="11309350"/>
            </a:xfrm>
            <a:custGeom>
              <a:avLst/>
              <a:gdLst>
                <a:gd name="connsiteX0" fmla="*/ 0 w 18510252"/>
                <a:gd name="connsiteY0" fmla="*/ 0 h 11309350"/>
                <a:gd name="connsiteX1" fmla="*/ 16168220 w 18510252"/>
                <a:gd name="connsiteY1" fmla="*/ 0 h 11309350"/>
                <a:gd name="connsiteX2" fmla="*/ 18510252 w 18510252"/>
                <a:gd name="connsiteY2" fmla="*/ 3205278 h 11309350"/>
                <a:gd name="connsiteX3" fmla="*/ 12588768 w 18510252"/>
                <a:gd name="connsiteY3" fmla="*/ 11309350 h 11309350"/>
                <a:gd name="connsiteX4" fmla="*/ 0 w 1851025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252" h="11309350">
                  <a:moveTo>
                    <a:pt x="0" y="0"/>
                  </a:moveTo>
                  <a:lnTo>
                    <a:pt x="16168220" y="0"/>
                  </a:lnTo>
                  <a:lnTo>
                    <a:pt x="18510252" y="3205278"/>
                  </a:lnTo>
                  <a:lnTo>
                    <a:pt x="12588768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DEC6D8-B502-75D0-7CA5-5E95AD05EF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165"/>
              <a:ext cx="18151158" cy="11347680"/>
            </a:xfrm>
            <a:custGeom>
              <a:avLst/>
              <a:gdLst>
                <a:gd name="connsiteX0" fmla="*/ 0 w 18151158"/>
                <a:gd name="connsiteY0" fmla="*/ 0 h 11347680"/>
                <a:gd name="connsiteX1" fmla="*/ 15795121 w 18151158"/>
                <a:gd name="connsiteY1" fmla="*/ 0 h 11347680"/>
                <a:gd name="connsiteX2" fmla="*/ 18151158 w 18151158"/>
                <a:gd name="connsiteY2" fmla="*/ 3224444 h 11347680"/>
                <a:gd name="connsiteX3" fmla="*/ 12215670 w 18151158"/>
                <a:gd name="connsiteY3" fmla="*/ 11347680 h 11347680"/>
                <a:gd name="connsiteX4" fmla="*/ 0 w 18151158"/>
                <a:gd name="connsiteY4" fmla="*/ 11347680 h 113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1158" h="11347680">
                  <a:moveTo>
                    <a:pt x="0" y="0"/>
                  </a:moveTo>
                  <a:lnTo>
                    <a:pt x="15795121" y="0"/>
                  </a:lnTo>
                  <a:lnTo>
                    <a:pt x="18151158" y="3224444"/>
                  </a:lnTo>
                  <a:lnTo>
                    <a:pt x="12215670" y="11347680"/>
                  </a:lnTo>
                  <a:lnTo>
                    <a:pt x="0" y="113476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53400A-1202-C870-EDB2-02E378B6E31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6006270" y="10207511"/>
            <a:ext cx="3495374" cy="686980"/>
            <a:chOff x="881598" y="246462"/>
            <a:chExt cx="6216120" cy="122171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A37DB46-6C4B-FABD-489F-A7969257FC4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598" y="246462"/>
              <a:ext cx="880921" cy="122171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4E4585D-45C6-DC84-82BF-9306FAEE3C4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44719" y="485752"/>
              <a:ext cx="4952999" cy="911045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65B4A4A4-B362-C549-7F4D-DC58E09C8E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677" y="10259155"/>
            <a:ext cx="1508923" cy="635336"/>
          </a:xfrm>
          <a:prstGeom prst="rect">
            <a:avLst/>
          </a:prstGeom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C0E12FF2-8CDF-B87A-2566-D194769D32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5844" y="2069022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17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&amp; Whi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6D35D5-C237-91CA-F474-F3D363623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4398168" y="-4397375"/>
            <a:ext cx="11309349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chemeClr val="bg1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2F06E0-AE9F-32A8-C8C1-3A448D3B219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90" y="-19165"/>
            <a:ext cx="19065562" cy="11347680"/>
            <a:chOff x="-4" y="-19165"/>
            <a:chExt cx="19065562" cy="113476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5A95E9-0F9D-2C3E-CDEB-D5D11F6879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" y="0"/>
              <a:ext cx="19065562" cy="11309350"/>
            </a:xfrm>
            <a:custGeom>
              <a:avLst/>
              <a:gdLst>
                <a:gd name="connsiteX0" fmla="*/ 0 w 19065562"/>
                <a:gd name="connsiteY0" fmla="*/ 0 h 11309350"/>
                <a:gd name="connsiteX1" fmla="*/ 16723529 w 19065562"/>
                <a:gd name="connsiteY1" fmla="*/ 0 h 11309350"/>
                <a:gd name="connsiteX2" fmla="*/ 19065562 w 19065562"/>
                <a:gd name="connsiteY2" fmla="*/ 3205278 h 11309350"/>
                <a:gd name="connsiteX3" fmla="*/ 13144077 w 19065562"/>
                <a:gd name="connsiteY3" fmla="*/ 11309350 h 11309350"/>
                <a:gd name="connsiteX4" fmla="*/ 0 w 1906556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5562" h="11309350">
                  <a:moveTo>
                    <a:pt x="0" y="0"/>
                  </a:moveTo>
                  <a:lnTo>
                    <a:pt x="16723529" y="0"/>
                  </a:lnTo>
                  <a:lnTo>
                    <a:pt x="19065562" y="3205278"/>
                  </a:lnTo>
                  <a:lnTo>
                    <a:pt x="13144077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/>
                <a:t>                        </a:t>
              </a:r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3387E3-DFEC-1712-1E02-A5491FE10C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0"/>
              <a:ext cx="18510252" cy="11309350"/>
            </a:xfrm>
            <a:custGeom>
              <a:avLst/>
              <a:gdLst>
                <a:gd name="connsiteX0" fmla="*/ 0 w 18510252"/>
                <a:gd name="connsiteY0" fmla="*/ 0 h 11309350"/>
                <a:gd name="connsiteX1" fmla="*/ 16168220 w 18510252"/>
                <a:gd name="connsiteY1" fmla="*/ 0 h 11309350"/>
                <a:gd name="connsiteX2" fmla="*/ 18510252 w 18510252"/>
                <a:gd name="connsiteY2" fmla="*/ 3205278 h 11309350"/>
                <a:gd name="connsiteX3" fmla="*/ 12588768 w 18510252"/>
                <a:gd name="connsiteY3" fmla="*/ 11309350 h 11309350"/>
                <a:gd name="connsiteX4" fmla="*/ 0 w 1851025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252" h="11309350">
                  <a:moveTo>
                    <a:pt x="0" y="0"/>
                  </a:moveTo>
                  <a:lnTo>
                    <a:pt x="16168220" y="0"/>
                  </a:lnTo>
                  <a:lnTo>
                    <a:pt x="18510252" y="3205278"/>
                  </a:lnTo>
                  <a:lnTo>
                    <a:pt x="12588768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57DB41-FA05-9988-70C2-F519678BEB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165"/>
              <a:ext cx="18151158" cy="11347680"/>
            </a:xfrm>
            <a:custGeom>
              <a:avLst/>
              <a:gdLst>
                <a:gd name="connsiteX0" fmla="*/ 0 w 18151158"/>
                <a:gd name="connsiteY0" fmla="*/ 0 h 11347680"/>
                <a:gd name="connsiteX1" fmla="*/ 15795121 w 18151158"/>
                <a:gd name="connsiteY1" fmla="*/ 0 h 11347680"/>
                <a:gd name="connsiteX2" fmla="*/ 18151158 w 18151158"/>
                <a:gd name="connsiteY2" fmla="*/ 3224444 h 11347680"/>
                <a:gd name="connsiteX3" fmla="*/ 12215670 w 18151158"/>
                <a:gd name="connsiteY3" fmla="*/ 11347680 h 11347680"/>
                <a:gd name="connsiteX4" fmla="*/ 0 w 18151158"/>
                <a:gd name="connsiteY4" fmla="*/ 11347680 h 113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1158" h="11347680">
                  <a:moveTo>
                    <a:pt x="0" y="0"/>
                  </a:moveTo>
                  <a:lnTo>
                    <a:pt x="15795121" y="0"/>
                  </a:lnTo>
                  <a:lnTo>
                    <a:pt x="18151158" y="3224444"/>
                  </a:lnTo>
                  <a:lnTo>
                    <a:pt x="12215670" y="11347680"/>
                  </a:lnTo>
                  <a:lnTo>
                    <a:pt x="0" y="11347680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76679F3-98D0-F2C3-980D-9B814AAEB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77" y="10259155"/>
            <a:ext cx="1508923" cy="6353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B9B703-5681-CC22-0AB8-FDCE6B2A71C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6006270" y="10207511"/>
            <a:ext cx="3495374" cy="686980"/>
            <a:chOff x="881598" y="246462"/>
            <a:chExt cx="6216120" cy="122171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E04974C-DE2F-8524-AD73-72A91D78AFD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598" y="246462"/>
              <a:ext cx="880921" cy="122171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BD6EC4D-3FF8-2489-6C23-BC575960C7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44719" y="485752"/>
              <a:ext cx="4952999" cy="911045"/>
            </a:xfrm>
            <a:prstGeom prst="rect">
              <a:avLst/>
            </a:prstGeom>
          </p:spPr>
        </p:pic>
      </p:grp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37E1B6D-EE1B-10F9-6550-D5003C925B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27597" y="1235075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82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&amp; Whi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6AF5B4-B2A1-8331-BC59-EB563C848A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H="1" flipV="1">
            <a:off x="4398169" y="-4397375"/>
            <a:ext cx="11309349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chemeClr val="bg1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723F78-A839-B9F0-57BB-1FB418B1346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flipH="1" flipV="1">
            <a:off x="1047071" y="-19165"/>
            <a:ext cx="19065562" cy="11347680"/>
            <a:chOff x="-4" y="-19165"/>
            <a:chExt cx="19065562" cy="113476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6F1994-BEA9-085B-2317-F005D09FE2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" y="0"/>
              <a:ext cx="19065562" cy="11309350"/>
            </a:xfrm>
            <a:custGeom>
              <a:avLst/>
              <a:gdLst>
                <a:gd name="connsiteX0" fmla="*/ 0 w 19065562"/>
                <a:gd name="connsiteY0" fmla="*/ 0 h 11309350"/>
                <a:gd name="connsiteX1" fmla="*/ 16723529 w 19065562"/>
                <a:gd name="connsiteY1" fmla="*/ 0 h 11309350"/>
                <a:gd name="connsiteX2" fmla="*/ 19065562 w 19065562"/>
                <a:gd name="connsiteY2" fmla="*/ 3205278 h 11309350"/>
                <a:gd name="connsiteX3" fmla="*/ 13144077 w 19065562"/>
                <a:gd name="connsiteY3" fmla="*/ 11309350 h 11309350"/>
                <a:gd name="connsiteX4" fmla="*/ 0 w 1906556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5562" h="11309350">
                  <a:moveTo>
                    <a:pt x="0" y="0"/>
                  </a:moveTo>
                  <a:lnTo>
                    <a:pt x="16723529" y="0"/>
                  </a:lnTo>
                  <a:lnTo>
                    <a:pt x="19065562" y="3205278"/>
                  </a:lnTo>
                  <a:lnTo>
                    <a:pt x="13144077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B9639D-13E4-D9BF-13D3-089D4EDB93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0"/>
              <a:ext cx="18510252" cy="11309350"/>
            </a:xfrm>
            <a:custGeom>
              <a:avLst/>
              <a:gdLst>
                <a:gd name="connsiteX0" fmla="*/ 0 w 18510252"/>
                <a:gd name="connsiteY0" fmla="*/ 0 h 11309350"/>
                <a:gd name="connsiteX1" fmla="*/ 16168220 w 18510252"/>
                <a:gd name="connsiteY1" fmla="*/ 0 h 11309350"/>
                <a:gd name="connsiteX2" fmla="*/ 18510252 w 18510252"/>
                <a:gd name="connsiteY2" fmla="*/ 3205278 h 11309350"/>
                <a:gd name="connsiteX3" fmla="*/ 12588768 w 18510252"/>
                <a:gd name="connsiteY3" fmla="*/ 11309350 h 11309350"/>
                <a:gd name="connsiteX4" fmla="*/ 0 w 18510252"/>
                <a:gd name="connsiteY4" fmla="*/ 11309350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252" h="11309350">
                  <a:moveTo>
                    <a:pt x="0" y="0"/>
                  </a:moveTo>
                  <a:lnTo>
                    <a:pt x="16168220" y="0"/>
                  </a:lnTo>
                  <a:lnTo>
                    <a:pt x="18510252" y="3205278"/>
                  </a:lnTo>
                  <a:lnTo>
                    <a:pt x="12588768" y="11309350"/>
                  </a:lnTo>
                  <a:lnTo>
                    <a:pt x="0" y="113093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450A52-588C-939F-24C7-EEC0EFF367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165"/>
              <a:ext cx="18151158" cy="11347680"/>
            </a:xfrm>
            <a:custGeom>
              <a:avLst/>
              <a:gdLst>
                <a:gd name="connsiteX0" fmla="*/ 0 w 18151158"/>
                <a:gd name="connsiteY0" fmla="*/ 0 h 11347680"/>
                <a:gd name="connsiteX1" fmla="*/ 15795121 w 18151158"/>
                <a:gd name="connsiteY1" fmla="*/ 0 h 11347680"/>
                <a:gd name="connsiteX2" fmla="*/ 18151158 w 18151158"/>
                <a:gd name="connsiteY2" fmla="*/ 3224444 h 11347680"/>
                <a:gd name="connsiteX3" fmla="*/ 12215670 w 18151158"/>
                <a:gd name="connsiteY3" fmla="*/ 11347680 h 11347680"/>
                <a:gd name="connsiteX4" fmla="*/ 0 w 18151158"/>
                <a:gd name="connsiteY4" fmla="*/ 11347680 h 1134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1158" h="11347680">
                  <a:moveTo>
                    <a:pt x="0" y="0"/>
                  </a:moveTo>
                  <a:lnTo>
                    <a:pt x="15795121" y="0"/>
                  </a:lnTo>
                  <a:lnTo>
                    <a:pt x="18151158" y="3224444"/>
                  </a:lnTo>
                  <a:lnTo>
                    <a:pt x="12215670" y="11347680"/>
                  </a:lnTo>
                  <a:lnTo>
                    <a:pt x="0" y="11347680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78625E6-6A6A-C651-C5AB-B45D0B26DE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77" y="10259155"/>
            <a:ext cx="1508923" cy="6353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6C89F8B-222C-885E-776C-EF6743C768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96445" y="10226675"/>
            <a:ext cx="3510965" cy="67231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46535D-4988-746D-0087-334CAA9C5E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85844" y="2049857"/>
            <a:ext cx="11667217" cy="695761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03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848C51-80FD-59D0-627E-C94615DB806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402581" y="8858499"/>
            <a:ext cx="11702314" cy="944484"/>
            <a:chOff x="8401787" y="8858499"/>
            <a:chExt cx="11702314" cy="94448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A8708E-1BEE-528E-A534-C4ADAE3ADA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01787" y="8858499"/>
              <a:ext cx="11702313" cy="943427"/>
            </a:xfrm>
            <a:custGeom>
              <a:avLst/>
              <a:gdLst>
                <a:gd name="connsiteX0" fmla="*/ 685334 w 11702313"/>
                <a:gd name="connsiteY0" fmla="*/ 0 h 943427"/>
                <a:gd name="connsiteX1" fmla="*/ 11702313 w 11702313"/>
                <a:gd name="connsiteY1" fmla="*/ 0 h 943427"/>
                <a:gd name="connsiteX2" fmla="*/ 11702313 w 11702313"/>
                <a:gd name="connsiteY2" fmla="*/ 345856 h 943427"/>
                <a:gd name="connsiteX3" fmla="*/ 11268219 w 11702313"/>
                <a:gd name="connsiteY3" fmla="*/ 943427 h 943427"/>
                <a:gd name="connsiteX4" fmla="*/ 0 w 11702313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2313" h="943427">
                  <a:moveTo>
                    <a:pt x="685334" y="0"/>
                  </a:moveTo>
                  <a:lnTo>
                    <a:pt x="11702313" y="0"/>
                  </a:lnTo>
                  <a:lnTo>
                    <a:pt x="11702313" y="345856"/>
                  </a:lnTo>
                  <a:lnTo>
                    <a:pt x="11268219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33BAB8-0008-3590-474E-7D5CEB3FD6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6078" y="8858499"/>
              <a:ext cx="11078022" cy="943427"/>
            </a:xfrm>
            <a:custGeom>
              <a:avLst/>
              <a:gdLst>
                <a:gd name="connsiteX0" fmla="*/ 685334 w 11078022"/>
                <a:gd name="connsiteY0" fmla="*/ 0 h 943427"/>
                <a:gd name="connsiteX1" fmla="*/ 11078022 w 11078022"/>
                <a:gd name="connsiteY1" fmla="*/ 0 h 943427"/>
                <a:gd name="connsiteX2" fmla="*/ 11078022 w 11078022"/>
                <a:gd name="connsiteY2" fmla="*/ 649332 h 943427"/>
                <a:gd name="connsiteX3" fmla="*/ 10864382 w 11078022"/>
                <a:gd name="connsiteY3" fmla="*/ 943427 h 943427"/>
                <a:gd name="connsiteX4" fmla="*/ 0 w 11078022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8022" h="943427">
                  <a:moveTo>
                    <a:pt x="685334" y="0"/>
                  </a:moveTo>
                  <a:lnTo>
                    <a:pt x="11078022" y="0"/>
                  </a:lnTo>
                  <a:lnTo>
                    <a:pt x="11078022" y="649332"/>
                  </a:lnTo>
                  <a:lnTo>
                    <a:pt x="10864382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E6127-8B80-B482-F082-4046C5C94C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31322" y="8859556"/>
              <a:ext cx="10472779" cy="943427"/>
            </a:xfrm>
            <a:custGeom>
              <a:avLst/>
              <a:gdLst>
                <a:gd name="connsiteX0" fmla="*/ 685334 w 10472779"/>
                <a:gd name="connsiteY0" fmla="*/ 0 h 943427"/>
                <a:gd name="connsiteX1" fmla="*/ 10472779 w 10472779"/>
                <a:gd name="connsiteY1" fmla="*/ 0 h 943427"/>
                <a:gd name="connsiteX2" fmla="*/ 10472779 w 10472779"/>
                <a:gd name="connsiteY2" fmla="*/ 926588 h 943427"/>
                <a:gd name="connsiteX3" fmla="*/ 10460547 w 10472779"/>
                <a:gd name="connsiteY3" fmla="*/ 943427 h 943427"/>
                <a:gd name="connsiteX4" fmla="*/ 0 w 10472779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2779" h="943427">
                  <a:moveTo>
                    <a:pt x="685334" y="0"/>
                  </a:moveTo>
                  <a:lnTo>
                    <a:pt x="10472779" y="0"/>
                  </a:lnTo>
                  <a:lnTo>
                    <a:pt x="10472779" y="926588"/>
                  </a:lnTo>
                  <a:lnTo>
                    <a:pt x="10460547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B14486-7F68-0C64-4BBE-C15797CD2C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94" y="1978080"/>
            <a:ext cx="10779006" cy="7794590"/>
          </a:xfrm>
          <a:custGeom>
            <a:avLst/>
            <a:gdLst>
              <a:gd name="connsiteX0" fmla="*/ 0 w 10779006"/>
              <a:gd name="connsiteY0" fmla="*/ 0 h 7794590"/>
              <a:gd name="connsiteX1" fmla="*/ 7945905 w 10779006"/>
              <a:gd name="connsiteY1" fmla="*/ 31939 h 7794590"/>
              <a:gd name="connsiteX2" fmla="*/ 10779006 w 10779006"/>
              <a:gd name="connsiteY2" fmla="*/ 3909288 h 7794590"/>
              <a:gd name="connsiteX3" fmla="*/ 7945905 w 10779006"/>
              <a:gd name="connsiteY3" fmla="*/ 7786637 h 7794590"/>
              <a:gd name="connsiteX4" fmla="*/ 0 w 10779006"/>
              <a:gd name="connsiteY4" fmla="*/ 7794590 h 779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9006" h="7794590">
                <a:moveTo>
                  <a:pt x="0" y="0"/>
                </a:moveTo>
                <a:lnTo>
                  <a:pt x="7945905" y="31939"/>
                </a:lnTo>
                <a:lnTo>
                  <a:pt x="10779006" y="3909288"/>
                </a:lnTo>
                <a:lnTo>
                  <a:pt x="7945905" y="7786637"/>
                </a:lnTo>
                <a:lnTo>
                  <a:pt x="0" y="7794590"/>
                </a:ln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500"/>
                      </a14:imgEffect>
                      <a14:imgEffect>
                        <a14:saturation sa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783" t="-3664" r="-7801" b="-471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                 </a:t>
            </a:r>
            <a:endParaRPr lang="en-CA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855F01-8A7D-625A-1E5A-5F00410136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25245" y="10150476"/>
            <a:ext cx="1677131" cy="7061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7D9C3A-511C-5F48-77AD-7308648480D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7112" y="549275"/>
            <a:ext cx="6150133" cy="1221716"/>
            <a:chOff x="1006317" y="549275"/>
            <a:chExt cx="6150133" cy="122171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17FE752-1B06-D5B5-FDDF-228EDD94B7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6317" y="549275"/>
              <a:ext cx="880921" cy="122171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A2BECFF-43C7-F43E-E32A-60ED5FE6CE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03450" y="781299"/>
              <a:ext cx="4953000" cy="9110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15E24A-DB3F-4618-74E5-BB48AF25E94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438532" y="781300"/>
            <a:ext cx="12666362" cy="943427"/>
            <a:chOff x="7437738" y="781299"/>
            <a:chExt cx="12666362" cy="94342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AEA0C1-5DEC-6941-F1B2-C68B17F009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7738" y="781299"/>
              <a:ext cx="12666362" cy="943427"/>
            </a:xfrm>
            <a:custGeom>
              <a:avLst/>
              <a:gdLst>
                <a:gd name="connsiteX0" fmla="*/ 685333 w 12666362"/>
                <a:gd name="connsiteY0" fmla="*/ 0 h 943427"/>
                <a:gd name="connsiteX1" fmla="*/ 12666362 w 12666362"/>
                <a:gd name="connsiteY1" fmla="*/ 0 h 943427"/>
                <a:gd name="connsiteX2" fmla="*/ 12666362 w 12666362"/>
                <a:gd name="connsiteY2" fmla="*/ 554518 h 943427"/>
                <a:gd name="connsiteX3" fmla="*/ 12383846 w 12666362"/>
                <a:gd name="connsiteY3" fmla="*/ 943427 h 943427"/>
                <a:gd name="connsiteX4" fmla="*/ 0 w 12666362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6362" h="943427">
                  <a:moveTo>
                    <a:pt x="685333" y="0"/>
                  </a:moveTo>
                  <a:lnTo>
                    <a:pt x="12666362" y="0"/>
                  </a:lnTo>
                  <a:lnTo>
                    <a:pt x="12666362" y="554518"/>
                  </a:lnTo>
                  <a:lnTo>
                    <a:pt x="12383846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B71AAB-82B9-ABB7-EF70-CBFB55DB00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62030" y="781299"/>
              <a:ext cx="12025939" cy="943427"/>
            </a:xfrm>
            <a:custGeom>
              <a:avLst/>
              <a:gdLst>
                <a:gd name="connsiteX0" fmla="*/ 685333 w 12025939"/>
                <a:gd name="connsiteY0" fmla="*/ 0 h 943427"/>
                <a:gd name="connsiteX1" fmla="*/ 12025939 w 12025939"/>
                <a:gd name="connsiteY1" fmla="*/ 0 h 943427"/>
                <a:gd name="connsiteX2" fmla="*/ 12025939 w 12025939"/>
                <a:gd name="connsiteY2" fmla="*/ 828319 h 943427"/>
                <a:gd name="connsiteX3" fmla="*/ 11942321 w 12025939"/>
                <a:gd name="connsiteY3" fmla="*/ 943427 h 943427"/>
                <a:gd name="connsiteX4" fmla="*/ 0 w 12025939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939" h="943427">
                  <a:moveTo>
                    <a:pt x="685333" y="0"/>
                  </a:moveTo>
                  <a:lnTo>
                    <a:pt x="12025939" y="0"/>
                  </a:lnTo>
                  <a:lnTo>
                    <a:pt x="12025939" y="828319"/>
                  </a:lnTo>
                  <a:lnTo>
                    <a:pt x="11942321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CBE0D4-BDA7-0F39-FEA4-8E773BAB17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6320" y="781299"/>
              <a:ext cx="11401648" cy="943427"/>
            </a:xfrm>
            <a:custGeom>
              <a:avLst/>
              <a:gdLst>
                <a:gd name="connsiteX0" fmla="*/ 685334 w 11401648"/>
                <a:gd name="connsiteY0" fmla="*/ 0 h 943427"/>
                <a:gd name="connsiteX1" fmla="*/ 11401648 w 11401648"/>
                <a:gd name="connsiteY1" fmla="*/ 0 h 943427"/>
                <a:gd name="connsiteX2" fmla="*/ 11401648 w 11401648"/>
                <a:gd name="connsiteY2" fmla="*/ 943427 h 943427"/>
                <a:gd name="connsiteX3" fmla="*/ 0 w 11401648"/>
                <a:gd name="connsiteY3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1648" h="943427">
                  <a:moveTo>
                    <a:pt x="685334" y="0"/>
                  </a:moveTo>
                  <a:lnTo>
                    <a:pt x="11401648" y="0"/>
                  </a:lnTo>
                  <a:lnTo>
                    <a:pt x="11401648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E474DC-71E5-A67D-70FC-A60A454DA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14644" y="5886700"/>
            <a:ext cx="10874118" cy="2725055"/>
          </a:xfrm>
          <a:custGeom>
            <a:avLst/>
            <a:gdLst>
              <a:gd name="connsiteX0" fmla="*/ 1979562 w 10874118"/>
              <a:gd name="connsiteY0" fmla="*/ 0 h 2725055"/>
              <a:gd name="connsiteX1" fmla="*/ 10874118 w 10874118"/>
              <a:gd name="connsiteY1" fmla="*/ 0 h 2725055"/>
              <a:gd name="connsiteX2" fmla="*/ 10874118 w 10874118"/>
              <a:gd name="connsiteY2" fmla="*/ 2725055 h 2725055"/>
              <a:gd name="connsiteX3" fmla="*/ 0 w 10874118"/>
              <a:gd name="connsiteY3" fmla="*/ 2725055 h 27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4118" h="2725055">
                <a:moveTo>
                  <a:pt x="1979562" y="0"/>
                </a:moveTo>
                <a:lnTo>
                  <a:pt x="10874118" y="0"/>
                </a:lnTo>
                <a:lnTo>
                  <a:pt x="10874118" y="2725055"/>
                </a:lnTo>
                <a:lnTo>
                  <a:pt x="0" y="2725055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FABAF2D-803A-0921-4872-9FEE30FBF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7936" y="2682875"/>
            <a:ext cx="8625004" cy="1143000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9F878C6-38B6-83E2-02D1-BC9DB14065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48834" y="4130675"/>
            <a:ext cx="8625004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63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D28C-260E-93E7-4029-28928D11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4008B-230C-2853-3727-65C4F215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266" y="10482093"/>
            <a:ext cx="4523780" cy="602118"/>
          </a:xfrm>
          <a:prstGeom prst="rect">
            <a:avLst/>
          </a:prstGeom>
        </p:spPr>
        <p:txBody>
          <a:bodyPr/>
          <a:lstStyle/>
          <a:p>
            <a:fld id="{5C37FED6-35A8-4CE3-84F6-A4A4E64E780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33E77-5BAC-F734-33FE-F8FC052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9" y="10482093"/>
            <a:ext cx="6785670" cy="6021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AD409-3A08-9068-BC24-71D8473D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9642" y="10482093"/>
            <a:ext cx="4523780" cy="602118"/>
          </a:xfrm>
          <a:prstGeom prst="rect">
            <a:avLst/>
          </a:prstGeom>
        </p:spPr>
        <p:txBody>
          <a:bodyPr/>
          <a:lstStyle/>
          <a:p>
            <a:fld id="{5E95092D-DBEE-476C-8A1A-BCCD3334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20105688" cy="113093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2266" y="1947593"/>
            <a:ext cx="17341156" cy="2185952"/>
          </a:xfrm>
        </p:spPr>
        <p:txBody>
          <a:bodyPr anchor="b" anchorCtr="0">
            <a:normAutofit/>
          </a:bodyPr>
          <a:lstStyle>
            <a:lvl1pPr>
              <a:defRPr sz="59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2267" y="4546346"/>
            <a:ext cx="17425390" cy="5235538"/>
          </a:xfrm>
        </p:spPr>
        <p:txBody>
          <a:bodyPr>
            <a:normAutofit/>
          </a:bodyPr>
          <a:lstStyle>
            <a:lvl1pPr marL="0" indent="0">
              <a:buNone/>
              <a:defRPr sz="2968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82266" y="555828"/>
            <a:ext cx="11278034" cy="104524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53969" indent="0">
              <a:buNone/>
              <a:defRPr>
                <a:solidFill>
                  <a:schemeClr val="bg1"/>
                </a:solidFill>
              </a:defRPr>
            </a:lvl2pPr>
            <a:lvl3pPr marL="1507937" indent="0">
              <a:buNone/>
              <a:defRPr>
                <a:solidFill>
                  <a:schemeClr val="bg1"/>
                </a:solidFill>
              </a:defRPr>
            </a:lvl3pPr>
            <a:lvl4pPr marL="2261906" indent="0">
              <a:buNone/>
              <a:defRPr>
                <a:solidFill>
                  <a:schemeClr val="bg1"/>
                </a:solidFill>
              </a:defRPr>
            </a:lvl4pPr>
            <a:lvl5pPr marL="301587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02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848C51-80FD-59D0-627E-C94615DB806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402581" y="8858499"/>
            <a:ext cx="11702314" cy="944484"/>
            <a:chOff x="8401787" y="8858499"/>
            <a:chExt cx="11702314" cy="94448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A8708E-1BEE-528E-A534-C4ADAE3ADA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01787" y="8858499"/>
              <a:ext cx="11702313" cy="943427"/>
            </a:xfrm>
            <a:custGeom>
              <a:avLst/>
              <a:gdLst>
                <a:gd name="connsiteX0" fmla="*/ 685334 w 11702313"/>
                <a:gd name="connsiteY0" fmla="*/ 0 h 943427"/>
                <a:gd name="connsiteX1" fmla="*/ 11702313 w 11702313"/>
                <a:gd name="connsiteY1" fmla="*/ 0 h 943427"/>
                <a:gd name="connsiteX2" fmla="*/ 11702313 w 11702313"/>
                <a:gd name="connsiteY2" fmla="*/ 345856 h 943427"/>
                <a:gd name="connsiteX3" fmla="*/ 11268219 w 11702313"/>
                <a:gd name="connsiteY3" fmla="*/ 943427 h 943427"/>
                <a:gd name="connsiteX4" fmla="*/ 0 w 11702313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2313" h="943427">
                  <a:moveTo>
                    <a:pt x="685334" y="0"/>
                  </a:moveTo>
                  <a:lnTo>
                    <a:pt x="11702313" y="0"/>
                  </a:lnTo>
                  <a:lnTo>
                    <a:pt x="11702313" y="345856"/>
                  </a:lnTo>
                  <a:lnTo>
                    <a:pt x="11268219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33BAB8-0008-3590-474E-7D5CEB3FD6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6078" y="8858499"/>
              <a:ext cx="11078022" cy="943427"/>
            </a:xfrm>
            <a:custGeom>
              <a:avLst/>
              <a:gdLst>
                <a:gd name="connsiteX0" fmla="*/ 685334 w 11078022"/>
                <a:gd name="connsiteY0" fmla="*/ 0 h 943427"/>
                <a:gd name="connsiteX1" fmla="*/ 11078022 w 11078022"/>
                <a:gd name="connsiteY1" fmla="*/ 0 h 943427"/>
                <a:gd name="connsiteX2" fmla="*/ 11078022 w 11078022"/>
                <a:gd name="connsiteY2" fmla="*/ 649332 h 943427"/>
                <a:gd name="connsiteX3" fmla="*/ 10864382 w 11078022"/>
                <a:gd name="connsiteY3" fmla="*/ 943427 h 943427"/>
                <a:gd name="connsiteX4" fmla="*/ 0 w 11078022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8022" h="943427">
                  <a:moveTo>
                    <a:pt x="685334" y="0"/>
                  </a:moveTo>
                  <a:lnTo>
                    <a:pt x="11078022" y="0"/>
                  </a:lnTo>
                  <a:lnTo>
                    <a:pt x="11078022" y="649332"/>
                  </a:lnTo>
                  <a:lnTo>
                    <a:pt x="10864382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E6127-8B80-B482-F082-4046C5C94C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31322" y="8859556"/>
              <a:ext cx="10472779" cy="943427"/>
            </a:xfrm>
            <a:custGeom>
              <a:avLst/>
              <a:gdLst>
                <a:gd name="connsiteX0" fmla="*/ 685334 w 10472779"/>
                <a:gd name="connsiteY0" fmla="*/ 0 h 943427"/>
                <a:gd name="connsiteX1" fmla="*/ 10472779 w 10472779"/>
                <a:gd name="connsiteY1" fmla="*/ 0 h 943427"/>
                <a:gd name="connsiteX2" fmla="*/ 10472779 w 10472779"/>
                <a:gd name="connsiteY2" fmla="*/ 926588 h 943427"/>
                <a:gd name="connsiteX3" fmla="*/ 10460547 w 10472779"/>
                <a:gd name="connsiteY3" fmla="*/ 943427 h 943427"/>
                <a:gd name="connsiteX4" fmla="*/ 0 w 10472779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2779" h="943427">
                  <a:moveTo>
                    <a:pt x="685334" y="0"/>
                  </a:moveTo>
                  <a:lnTo>
                    <a:pt x="10472779" y="0"/>
                  </a:lnTo>
                  <a:lnTo>
                    <a:pt x="10472779" y="926588"/>
                  </a:lnTo>
                  <a:lnTo>
                    <a:pt x="10460547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B14486-7F68-0C64-4BBE-C15797CD2C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94" y="1978080"/>
            <a:ext cx="10779006" cy="7794590"/>
          </a:xfrm>
          <a:custGeom>
            <a:avLst/>
            <a:gdLst>
              <a:gd name="connsiteX0" fmla="*/ 0 w 10779006"/>
              <a:gd name="connsiteY0" fmla="*/ 0 h 7794590"/>
              <a:gd name="connsiteX1" fmla="*/ 7945905 w 10779006"/>
              <a:gd name="connsiteY1" fmla="*/ 31939 h 7794590"/>
              <a:gd name="connsiteX2" fmla="*/ 10779006 w 10779006"/>
              <a:gd name="connsiteY2" fmla="*/ 3909288 h 7794590"/>
              <a:gd name="connsiteX3" fmla="*/ 7945905 w 10779006"/>
              <a:gd name="connsiteY3" fmla="*/ 7786637 h 7794590"/>
              <a:gd name="connsiteX4" fmla="*/ 0 w 10779006"/>
              <a:gd name="connsiteY4" fmla="*/ 7794590 h 779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9006" h="7794590">
                <a:moveTo>
                  <a:pt x="0" y="0"/>
                </a:moveTo>
                <a:lnTo>
                  <a:pt x="7945905" y="31939"/>
                </a:lnTo>
                <a:lnTo>
                  <a:pt x="10779006" y="3909288"/>
                </a:lnTo>
                <a:lnTo>
                  <a:pt x="7945905" y="7786637"/>
                </a:lnTo>
                <a:lnTo>
                  <a:pt x="0" y="7794590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1606" t="-6049" r="-5919" b="-1755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                 </a:t>
            </a:r>
            <a:endParaRPr lang="en-CA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855F01-8A7D-625A-1E5A-5F00410136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25245" y="10150476"/>
            <a:ext cx="1677131" cy="7061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7D9C3A-511C-5F48-77AD-7308648480D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7112" y="549275"/>
            <a:ext cx="6150133" cy="1221716"/>
            <a:chOff x="1006317" y="549275"/>
            <a:chExt cx="6150133" cy="122171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17FE752-1B06-D5B5-FDDF-228EDD94B7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6317" y="549275"/>
              <a:ext cx="880921" cy="122171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A2BECFF-43C7-F43E-E32A-60ED5FE6CE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03450" y="781299"/>
              <a:ext cx="4953000" cy="9110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15E24A-DB3F-4618-74E5-BB48AF25E94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438532" y="781300"/>
            <a:ext cx="12666362" cy="943427"/>
            <a:chOff x="7437738" y="781299"/>
            <a:chExt cx="12666362" cy="94342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AEA0C1-5DEC-6941-F1B2-C68B17F009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7738" y="781299"/>
              <a:ext cx="12666362" cy="943427"/>
            </a:xfrm>
            <a:custGeom>
              <a:avLst/>
              <a:gdLst>
                <a:gd name="connsiteX0" fmla="*/ 685333 w 12666362"/>
                <a:gd name="connsiteY0" fmla="*/ 0 h 943427"/>
                <a:gd name="connsiteX1" fmla="*/ 12666362 w 12666362"/>
                <a:gd name="connsiteY1" fmla="*/ 0 h 943427"/>
                <a:gd name="connsiteX2" fmla="*/ 12666362 w 12666362"/>
                <a:gd name="connsiteY2" fmla="*/ 554518 h 943427"/>
                <a:gd name="connsiteX3" fmla="*/ 12383846 w 12666362"/>
                <a:gd name="connsiteY3" fmla="*/ 943427 h 943427"/>
                <a:gd name="connsiteX4" fmla="*/ 0 w 12666362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6362" h="943427">
                  <a:moveTo>
                    <a:pt x="685333" y="0"/>
                  </a:moveTo>
                  <a:lnTo>
                    <a:pt x="12666362" y="0"/>
                  </a:lnTo>
                  <a:lnTo>
                    <a:pt x="12666362" y="554518"/>
                  </a:lnTo>
                  <a:lnTo>
                    <a:pt x="12383846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B71AAB-82B9-ABB7-EF70-CBFB55DB00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62030" y="781299"/>
              <a:ext cx="12025939" cy="943427"/>
            </a:xfrm>
            <a:custGeom>
              <a:avLst/>
              <a:gdLst>
                <a:gd name="connsiteX0" fmla="*/ 685333 w 12025939"/>
                <a:gd name="connsiteY0" fmla="*/ 0 h 943427"/>
                <a:gd name="connsiteX1" fmla="*/ 12025939 w 12025939"/>
                <a:gd name="connsiteY1" fmla="*/ 0 h 943427"/>
                <a:gd name="connsiteX2" fmla="*/ 12025939 w 12025939"/>
                <a:gd name="connsiteY2" fmla="*/ 828319 h 943427"/>
                <a:gd name="connsiteX3" fmla="*/ 11942321 w 12025939"/>
                <a:gd name="connsiteY3" fmla="*/ 943427 h 943427"/>
                <a:gd name="connsiteX4" fmla="*/ 0 w 12025939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939" h="943427">
                  <a:moveTo>
                    <a:pt x="685333" y="0"/>
                  </a:moveTo>
                  <a:lnTo>
                    <a:pt x="12025939" y="0"/>
                  </a:lnTo>
                  <a:lnTo>
                    <a:pt x="12025939" y="828319"/>
                  </a:lnTo>
                  <a:lnTo>
                    <a:pt x="11942321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CBE0D4-BDA7-0F39-FEA4-8E773BAB17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6320" y="781299"/>
              <a:ext cx="11401648" cy="943427"/>
            </a:xfrm>
            <a:custGeom>
              <a:avLst/>
              <a:gdLst>
                <a:gd name="connsiteX0" fmla="*/ 685334 w 11401648"/>
                <a:gd name="connsiteY0" fmla="*/ 0 h 943427"/>
                <a:gd name="connsiteX1" fmla="*/ 11401648 w 11401648"/>
                <a:gd name="connsiteY1" fmla="*/ 0 h 943427"/>
                <a:gd name="connsiteX2" fmla="*/ 11401648 w 11401648"/>
                <a:gd name="connsiteY2" fmla="*/ 943427 h 943427"/>
                <a:gd name="connsiteX3" fmla="*/ 0 w 11401648"/>
                <a:gd name="connsiteY3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1648" h="943427">
                  <a:moveTo>
                    <a:pt x="685334" y="0"/>
                  </a:moveTo>
                  <a:lnTo>
                    <a:pt x="11401648" y="0"/>
                  </a:lnTo>
                  <a:lnTo>
                    <a:pt x="11401648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E474DC-71E5-A67D-70FC-A60A454DA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14644" y="5886700"/>
            <a:ext cx="10874118" cy="2725055"/>
          </a:xfrm>
          <a:custGeom>
            <a:avLst/>
            <a:gdLst>
              <a:gd name="connsiteX0" fmla="*/ 1979562 w 10874118"/>
              <a:gd name="connsiteY0" fmla="*/ 0 h 2725055"/>
              <a:gd name="connsiteX1" fmla="*/ 10874118 w 10874118"/>
              <a:gd name="connsiteY1" fmla="*/ 0 h 2725055"/>
              <a:gd name="connsiteX2" fmla="*/ 10874118 w 10874118"/>
              <a:gd name="connsiteY2" fmla="*/ 2725055 h 2725055"/>
              <a:gd name="connsiteX3" fmla="*/ 0 w 10874118"/>
              <a:gd name="connsiteY3" fmla="*/ 2725055 h 27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4118" h="2725055">
                <a:moveTo>
                  <a:pt x="1979562" y="0"/>
                </a:moveTo>
                <a:lnTo>
                  <a:pt x="10874118" y="0"/>
                </a:lnTo>
                <a:lnTo>
                  <a:pt x="10874118" y="2725055"/>
                </a:lnTo>
                <a:lnTo>
                  <a:pt x="0" y="2725055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FABAF2D-803A-0921-4872-9FEE30FBF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7936" y="2682875"/>
            <a:ext cx="8625004" cy="1143000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9F878C6-38B6-83E2-02D1-BC9DB14065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48834" y="4130675"/>
            <a:ext cx="8625004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64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 - 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848C51-80FD-59D0-627E-C94615DB806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402581" y="8858499"/>
            <a:ext cx="11702314" cy="944484"/>
            <a:chOff x="8401787" y="8858499"/>
            <a:chExt cx="11702314" cy="94448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A8708E-1BEE-528E-A534-C4ADAE3ADA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01787" y="8858499"/>
              <a:ext cx="11702313" cy="943427"/>
            </a:xfrm>
            <a:custGeom>
              <a:avLst/>
              <a:gdLst>
                <a:gd name="connsiteX0" fmla="*/ 685334 w 11702313"/>
                <a:gd name="connsiteY0" fmla="*/ 0 h 943427"/>
                <a:gd name="connsiteX1" fmla="*/ 11702313 w 11702313"/>
                <a:gd name="connsiteY1" fmla="*/ 0 h 943427"/>
                <a:gd name="connsiteX2" fmla="*/ 11702313 w 11702313"/>
                <a:gd name="connsiteY2" fmla="*/ 345856 h 943427"/>
                <a:gd name="connsiteX3" fmla="*/ 11268219 w 11702313"/>
                <a:gd name="connsiteY3" fmla="*/ 943427 h 943427"/>
                <a:gd name="connsiteX4" fmla="*/ 0 w 11702313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2313" h="943427">
                  <a:moveTo>
                    <a:pt x="685334" y="0"/>
                  </a:moveTo>
                  <a:lnTo>
                    <a:pt x="11702313" y="0"/>
                  </a:lnTo>
                  <a:lnTo>
                    <a:pt x="11702313" y="345856"/>
                  </a:lnTo>
                  <a:lnTo>
                    <a:pt x="11268219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33BAB8-0008-3590-474E-7D5CEB3FD6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6078" y="8858499"/>
              <a:ext cx="11078022" cy="943427"/>
            </a:xfrm>
            <a:custGeom>
              <a:avLst/>
              <a:gdLst>
                <a:gd name="connsiteX0" fmla="*/ 685334 w 11078022"/>
                <a:gd name="connsiteY0" fmla="*/ 0 h 943427"/>
                <a:gd name="connsiteX1" fmla="*/ 11078022 w 11078022"/>
                <a:gd name="connsiteY1" fmla="*/ 0 h 943427"/>
                <a:gd name="connsiteX2" fmla="*/ 11078022 w 11078022"/>
                <a:gd name="connsiteY2" fmla="*/ 649332 h 943427"/>
                <a:gd name="connsiteX3" fmla="*/ 10864382 w 11078022"/>
                <a:gd name="connsiteY3" fmla="*/ 943427 h 943427"/>
                <a:gd name="connsiteX4" fmla="*/ 0 w 11078022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8022" h="943427">
                  <a:moveTo>
                    <a:pt x="685334" y="0"/>
                  </a:moveTo>
                  <a:lnTo>
                    <a:pt x="11078022" y="0"/>
                  </a:lnTo>
                  <a:lnTo>
                    <a:pt x="11078022" y="649332"/>
                  </a:lnTo>
                  <a:lnTo>
                    <a:pt x="10864382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E6127-8B80-B482-F082-4046C5C94C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31322" y="8859556"/>
              <a:ext cx="10472779" cy="943427"/>
            </a:xfrm>
            <a:custGeom>
              <a:avLst/>
              <a:gdLst>
                <a:gd name="connsiteX0" fmla="*/ 685334 w 10472779"/>
                <a:gd name="connsiteY0" fmla="*/ 0 h 943427"/>
                <a:gd name="connsiteX1" fmla="*/ 10472779 w 10472779"/>
                <a:gd name="connsiteY1" fmla="*/ 0 h 943427"/>
                <a:gd name="connsiteX2" fmla="*/ 10472779 w 10472779"/>
                <a:gd name="connsiteY2" fmla="*/ 926588 h 943427"/>
                <a:gd name="connsiteX3" fmla="*/ 10460547 w 10472779"/>
                <a:gd name="connsiteY3" fmla="*/ 943427 h 943427"/>
                <a:gd name="connsiteX4" fmla="*/ 0 w 10472779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2779" h="943427">
                  <a:moveTo>
                    <a:pt x="685334" y="0"/>
                  </a:moveTo>
                  <a:lnTo>
                    <a:pt x="10472779" y="0"/>
                  </a:lnTo>
                  <a:lnTo>
                    <a:pt x="10472779" y="926588"/>
                  </a:lnTo>
                  <a:lnTo>
                    <a:pt x="10460547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EC855F01-8A7D-625A-1E5A-5F0041013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25245" y="10150476"/>
            <a:ext cx="1677131" cy="7061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7D9C3A-511C-5F48-77AD-7308648480D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7112" y="549275"/>
            <a:ext cx="6150133" cy="1221716"/>
            <a:chOff x="1006317" y="549275"/>
            <a:chExt cx="6150133" cy="122171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17FE752-1B06-D5B5-FDDF-228EDD94B73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6317" y="549275"/>
              <a:ext cx="880921" cy="122171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A2BECFF-43C7-F43E-E32A-60ED5FE6CE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3450" y="781299"/>
              <a:ext cx="4953000" cy="9110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15E24A-DB3F-4618-74E5-BB48AF25E94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438532" y="781300"/>
            <a:ext cx="12666362" cy="943427"/>
            <a:chOff x="7437738" y="781299"/>
            <a:chExt cx="12666362" cy="94342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AEA0C1-5DEC-6941-F1B2-C68B17F009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7738" y="781299"/>
              <a:ext cx="12666362" cy="943427"/>
            </a:xfrm>
            <a:custGeom>
              <a:avLst/>
              <a:gdLst>
                <a:gd name="connsiteX0" fmla="*/ 685333 w 12666362"/>
                <a:gd name="connsiteY0" fmla="*/ 0 h 943427"/>
                <a:gd name="connsiteX1" fmla="*/ 12666362 w 12666362"/>
                <a:gd name="connsiteY1" fmla="*/ 0 h 943427"/>
                <a:gd name="connsiteX2" fmla="*/ 12666362 w 12666362"/>
                <a:gd name="connsiteY2" fmla="*/ 554518 h 943427"/>
                <a:gd name="connsiteX3" fmla="*/ 12383846 w 12666362"/>
                <a:gd name="connsiteY3" fmla="*/ 943427 h 943427"/>
                <a:gd name="connsiteX4" fmla="*/ 0 w 12666362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6362" h="943427">
                  <a:moveTo>
                    <a:pt x="685333" y="0"/>
                  </a:moveTo>
                  <a:lnTo>
                    <a:pt x="12666362" y="0"/>
                  </a:lnTo>
                  <a:lnTo>
                    <a:pt x="12666362" y="554518"/>
                  </a:lnTo>
                  <a:lnTo>
                    <a:pt x="12383846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B71AAB-82B9-ABB7-EF70-CBFB55DB00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62030" y="781299"/>
              <a:ext cx="12025939" cy="943427"/>
            </a:xfrm>
            <a:custGeom>
              <a:avLst/>
              <a:gdLst>
                <a:gd name="connsiteX0" fmla="*/ 685333 w 12025939"/>
                <a:gd name="connsiteY0" fmla="*/ 0 h 943427"/>
                <a:gd name="connsiteX1" fmla="*/ 12025939 w 12025939"/>
                <a:gd name="connsiteY1" fmla="*/ 0 h 943427"/>
                <a:gd name="connsiteX2" fmla="*/ 12025939 w 12025939"/>
                <a:gd name="connsiteY2" fmla="*/ 828319 h 943427"/>
                <a:gd name="connsiteX3" fmla="*/ 11942321 w 12025939"/>
                <a:gd name="connsiteY3" fmla="*/ 943427 h 943427"/>
                <a:gd name="connsiteX4" fmla="*/ 0 w 12025939"/>
                <a:gd name="connsiteY4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939" h="943427">
                  <a:moveTo>
                    <a:pt x="685333" y="0"/>
                  </a:moveTo>
                  <a:lnTo>
                    <a:pt x="12025939" y="0"/>
                  </a:lnTo>
                  <a:lnTo>
                    <a:pt x="12025939" y="828319"/>
                  </a:lnTo>
                  <a:lnTo>
                    <a:pt x="11942321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CBE0D4-BDA7-0F39-FEA4-8E773BAB17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6320" y="781299"/>
              <a:ext cx="11401648" cy="943427"/>
            </a:xfrm>
            <a:custGeom>
              <a:avLst/>
              <a:gdLst>
                <a:gd name="connsiteX0" fmla="*/ 685334 w 11401648"/>
                <a:gd name="connsiteY0" fmla="*/ 0 h 943427"/>
                <a:gd name="connsiteX1" fmla="*/ 11401648 w 11401648"/>
                <a:gd name="connsiteY1" fmla="*/ 0 h 943427"/>
                <a:gd name="connsiteX2" fmla="*/ 11401648 w 11401648"/>
                <a:gd name="connsiteY2" fmla="*/ 943427 h 943427"/>
                <a:gd name="connsiteX3" fmla="*/ 0 w 11401648"/>
                <a:gd name="connsiteY3" fmla="*/ 943427 h 94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1648" h="943427">
                  <a:moveTo>
                    <a:pt x="685334" y="0"/>
                  </a:moveTo>
                  <a:lnTo>
                    <a:pt x="11401648" y="0"/>
                  </a:lnTo>
                  <a:lnTo>
                    <a:pt x="11401648" y="943427"/>
                  </a:lnTo>
                  <a:lnTo>
                    <a:pt x="0" y="943427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E474DC-71E5-A67D-70FC-A60A454DA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14644" y="5886700"/>
            <a:ext cx="10874118" cy="2725055"/>
          </a:xfrm>
          <a:custGeom>
            <a:avLst/>
            <a:gdLst>
              <a:gd name="connsiteX0" fmla="*/ 1979562 w 10874118"/>
              <a:gd name="connsiteY0" fmla="*/ 0 h 2725055"/>
              <a:gd name="connsiteX1" fmla="*/ 10874118 w 10874118"/>
              <a:gd name="connsiteY1" fmla="*/ 0 h 2725055"/>
              <a:gd name="connsiteX2" fmla="*/ 10874118 w 10874118"/>
              <a:gd name="connsiteY2" fmla="*/ 2725055 h 2725055"/>
              <a:gd name="connsiteX3" fmla="*/ 0 w 10874118"/>
              <a:gd name="connsiteY3" fmla="*/ 2725055 h 272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4118" h="2725055">
                <a:moveTo>
                  <a:pt x="1979562" y="0"/>
                </a:moveTo>
                <a:lnTo>
                  <a:pt x="10874118" y="0"/>
                </a:lnTo>
                <a:lnTo>
                  <a:pt x="10874118" y="2725055"/>
                </a:lnTo>
                <a:lnTo>
                  <a:pt x="0" y="2725055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185168-5F17-4B14-B3E9-C19023831E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006635"/>
            <a:ext cx="10791825" cy="7766035"/>
          </a:xfrm>
          <a:prstGeom prst="homePlate">
            <a:avLst>
              <a:gd name="adj" fmla="val 36611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2" name="Title 24">
            <a:extLst>
              <a:ext uri="{FF2B5EF4-FFF2-40B4-BE49-F238E27FC236}">
                <a16:creationId xmlns:a16="http://schemas.microsoft.com/office/drawing/2014/main" id="{73564122-DE92-3C06-C33C-9980EB08C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7936" y="2682875"/>
            <a:ext cx="8625004" cy="1143000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436A8119-EAF0-C0C8-5466-80B7C306E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48834" y="4130675"/>
            <a:ext cx="8625004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09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FCEBEB-E3CA-31F6-53E9-966EE56BC3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95" y="0"/>
            <a:ext cx="9915784" cy="11309350"/>
          </a:xfrm>
          <a:custGeom>
            <a:avLst/>
            <a:gdLst>
              <a:gd name="connsiteX0" fmla="*/ 0 w 9915784"/>
              <a:gd name="connsiteY0" fmla="*/ 0 h 11309350"/>
              <a:gd name="connsiteX1" fmla="*/ 6955007 w 9915784"/>
              <a:gd name="connsiteY1" fmla="*/ 0 h 11309350"/>
              <a:gd name="connsiteX2" fmla="*/ 9915784 w 9915784"/>
              <a:gd name="connsiteY2" fmla="*/ 5189249 h 11309350"/>
              <a:gd name="connsiteX3" fmla="*/ 6423899 w 9915784"/>
              <a:gd name="connsiteY3" fmla="*/ 11309350 h 11309350"/>
              <a:gd name="connsiteX4" fmla="*/ 0 w 9915784"/>
              <a:gd name="connsiteY4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784" h="11309350">
                <a:moveTo>
                  <a:pt x="0" y="0"/>
                </a:moveTo>
                <a:lnTo>
                  <a:pt x="6955007" y="0"/>
                </a:lnTo>
                <a:lnTo>
                  <a:pt x="9915784" y="5189249"/>
                </a:lnTo>
                <a:lnTo>
                  <a:pt x="6423899" y="11309350"/>
                </a:lnTo>
                <a:lnTo>
                  <a:pt x="0" y="11309350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7886" t="-165" r="-23194" b="16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                 </a:t>
            </a:r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F0432C-66B0-22A3-6B56-8C8ADDAA81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4684363" y="10074275"/>
            <a:ext cx="4495173" cy="892960"/>
            <a:chOff x="881598" y="246462"/>
            <a:chExt cx="6150133" cy="122171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DB6F33F-3663-747F-3985-A3D1C67A02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1598" y="246462"/>
              <a:ext cx="880921" cy="1221716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D96426F-1BCC-0F8A-F74A-F0FE8B4D4A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8731" y="478486"/>
              <a:ext cx="4953000" cy="91104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DA5132-57FA-5CCD-EF4A-B593768CD45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333094" y="-2757"/>
            <a:ext cx="8097227" cy="11327982"/>
            <a:chOff x="4332299" y="-2757"/>
            <a:chExt cx="8097227" cy="1132798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B3E33B-71D9-0572-B429-85395E1884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6579" y="1"/>
              <a:ext cx="5247662" cy="11325224"/>
            </a:xfrm>
            <a:custGeom>
              <a:avLst/>
              <a:gdLst>
                <a:gd name="connsiteX0" fmla="*/ 542846 w 5247662"/>
                <a:gd name="connsiteY0" fmla="*/ 0 h 11325224"/>
                <a:gd name="connsiteX1" fmla="*/ 2272191 w 5247662"/>
                <a:gd name="connsiteY1" fmla="*/ 0 h 11325224"/>
                <a:gd name="connsiteX2" fmla="*/ 5247662 w 5247662"/>
                <a:gd name="connsiteY2" fmla="*/ 5189248 h 11325224"/>
                <a:gd name="connsiteX3" fmla="*/ 1729345 w 5247662"/>
                <a:gd name="connsiteY3" fmla="*/ 11325224 h 11325224"/>
                <a:gd name="connsiteX4" fmla="*/ 0 w 5247662"/>
                <a:gd name="connsiteY4" fmla="*/ 11325224 h 11325224"/>
                <a:gd name="connsiteX5" fmla="*/ 3518316 w 5247662"/>
                <a:gd name="connsiteY5" fmla="*/ 5189248 h 113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662" h="11325224">
                  <a:moveTo>
                    <a:pt x="542846" y="0"/>
                  </a:moveTo>
                  <a:lnTo>
                    <a:pt x="2272191" y="0"/>
                  </a:lnTo>
                  <a:lnTo>
                    <a:pt x="5247662" y="5189248"/>
                  </a:lnTo>
                  <a:lnTo>
                    <a:pt x="1729345" y="11325224"/>
                  </a:lnTo>
                  <a:lnTo>
                    <a:pt x="0" y="11325224"/>
                  </a:lnTo>
                  <a:lnTo>
                    <a:pt x="3518316" y="51892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A22EDE-07E8-65D5-611F-232B2A7987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4756" y="1"/>
              <a:ext cx="5238560" cy="11309349"/>
            </a:xfrm>
            <a:custGeom>
              <a:avLst/>
              <a:gdLst>
                <a:gd name="connsiteX0" fmla="*/ 533744 w 5238560"/>
                <a:gd name="connsiteY0" fmla="*/ 0 h 11309349"/>
                <a:gd name="connsiteX1" fmla="*/ 2263088 w 5238560"/>
                <a:gd name="connsiteY1" fmla="*/ 0 h 11309349"/>
                <a:gd name="connsiteX2" fmla="*/ 5238560 w 5238560"/>
                <a:gd name="connsiteY2" fmla="*/ 5189250 h 11309349"/>
                <a:gd name="connsiteX3" fmla="*/ 1729347 w 5238560"/>
                <a:gd name="connsiteY3" fmla="*/ 11309349 h 11309349"/>
                <a:gd name="connsiteX4" fmla="*/ 0 w 5238560"/>
                <a:gd name="connsiteY4" fmla="*/ 11309349 h 11309349"/>
                <a:gd name="connsiteX5" fmla="*/ 3509214 w 5238560"/>
                <a:gd name="connsiteY5" fmla="*/ 5189250 h 1130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560" h="11309349">
                  <a:moveTo>
                    <a:pt x="533744" y="0"/>
                  </a:moveTo>
                  <a:lnTo>
                    <a:pt x="2263088" y="0"/>
                  </a:lnTo>
                  <a:lnTo>
                    <a:pt x="5238560" y="5189250"/>
                  </a:lnTo>
                  <a:lnTo>
                    <a:pt x="1729347" y="11309349"/>
                  </a:lnTo>
                  <a:lnTo>
                    <a:pt x="0" y="11309349"/>
                  </a:lnTo>
                  <a:lnTo>
                    <a:pt x="3509214" y="51892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727614-F92B-23E7-E2DC-EDE9D94DD1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2299" y="-2757"/>
              <a:ext cx="5247662" cy="11327982"/>
            </a:xfrm>
            <a:custGeom>
              <a:avLst/>
              <a:gdLst>
                <a:gd name="connsiteX0" fmla="*/ 541265 w 5247662"/>
                <a:gd name="connsiteY0" fmla="*/ 0 h 11327982"/>
                <a:gd name="connsiteX1" fmla="*/ 2270611 w 5247662"/>
                <a:gd name="connsiteY1" fmla="*/ 0 h 11327982"/>
                <a:gd name="connsiteX2" fmla="*/ 5247662 w 5247662"/>
                <a:gd name="connsiteY2" fmla="*/ 5192006 h 11327982"/>
                <a:gd name="connsiteX3" fmla="*/ 1729346 w 5247662"/>
                <a:gd name="connsiteY3" fmla="*/ 11327982 h 11327982"/>
                <a:gd name="connsiteX4" fmla="*/ 0 w 5247662"/>
                <a:gd name="connsiteY4" fmla="*/ 11327982 h 11327982"/>
                <a:gd name="connsiteX5" fmla="*/ 3518316 w 5247662"/>
                <a:gd name="connsiteY5" fmla="*/ 5192006 h 113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662" h="11327982">
                  <a:moveTo>
                    <a:pt x="541265" y="0"/>
                  </a:moveTo>
                  <a:lnTo>
                    <a:pt x="2270611" y="0"/>
                  </a:lnTo>
                  <a:lnTo>
                    <a:pt x="5247662" y="5192006"/>
                  </a:lnTo>
                  <a:lnTo>
                    <a:pt x="1729346" y="11327982"/>
                  </a:lnTo>
                  <a:lnTo>
                    <a:pt x="0" y="11327982"/>
                  </a:lnTo>
                  <a:lnTo>
                    <a:pt x="3518316" y="5192006"/>
                  </a:lnTo>
                  <a:close/>
                </a:path>
              </a:pathLst>
            </a:custGeom>
            <a:solidFill>
              <a:srgbClr val="A7A9AC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AB7A81-6F74-0329-D320-7F810C7735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0967" y="-2757"/>
              <a:ext cx="5238559" cy="11312107"/>
            </a:xfrm>
            <a:custGeom>
              <a:avLst/>
              <a:gdLst>
                <a:gd name="connsiteX0" fmla="*/ 532162 w 5238559"/>
                <a:gd name="connsiteY0" fmla="*/ 0 h 11312107"/>
                <a:gd name="connsiteX1" fmla="*/ 2261506 w 5238559"/>
                <a:gd name="connsiteY1" fmla="*/ 0 h 11312107"/>
                <a:gd name="connsiteX2" fmla="*/ 5238559 w 5238559"/>
                <a:gd name="connsiteY2" fmla="*/ 5192006 h 11312107"/>
                <a:gd name="connsiteX3" fmla="*/ 1729345 w 5238559"/>
                <a:gd name="connsiteY3" fmla="*/ 11312107 h 11312107"/>
                <a:gd name="connsiteX4" fmla="*/ 0 w 5238559"/>
                <a:gd name="connsiteY4" fmla="*/ 11312107 h 11312107"/>
                <a:gd name="connsiteX5" fmla="*/ 3509213 w 5238559"/>
                <a:gd name="connsiteY5" fmla="*/ 5192006 h 113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559" h="11312107">
                  <a:moveTo>
                    <a:pt x="532162" y="0"/>
                  </a:moveTo>
                  <a:lnTo>
                    <a:pt x="2261506" y="0"/>
                  </a:lnTo>
                  <a:lnTo>
                    <a:pt x="5238559" y="5192006"/>
                  </a:lnTo>
                  <a:lnTo>
                    <a:pt x="1729345" y="11312107"/>
                  </a:lnTo>
                  <a:lnTo>
                    <a:pt x="0" y="11312107"/>
                  </a:lnTo>
                  <a:lnTo>
                    <a:pt x="3509213" y="5192006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C4204C-0DC5-D1DB-EA21-516AF5279E4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89040" y="9258329"/>
            <a:ext cx="10015854" cy="575766"/>
            <a:chOff x="10088246" y="9258329"/>
            <a:chExt cx="10015854" cy="57576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E9F882-848C-AE70-0ACD-30888243D6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246" y="9258329"/>
              <a:ext cx="10015854" cy="575766"/>
            </a:xfrm>
            <a:custGeom>
              <a:avLst/>
              <a:gdLst>
                <a:gd name="connsiteX0" fmla="*/ 342057 w 10015854"/>
                <a:gd name="connsiteY0" fmla="*/ 0 h 575766"/>
                <a:gd name="connsiteX1" fmla="*/ 10015854 w 10015854"/>
                <a:gd name="connsiteY1" fmla="*/ 0 h 575766"/>
                <a:gd name="connsiteX2" fmla="*/ 10015854 w 10015854"/>
                <a:gd name="connsiteY2" fmla="*/ 575766 h 575766"/>
                <a:gd name="connsiteX3" fmla="*/ 0 w 10015854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854" h="575766">
                  <a:moveTo>
                    <a:pt x="342057" y="0"/>
                  </a:moveTo>
                  <a:lnTo>
                    <a:pt x="10015854" y="0"/>
                  </a:lnTo>
                  <a:lnTo>
                    <a:pt x="10015854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>
                <a:solidFill>
                  <a:srgbClr val="3D6299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3CAA8D-AA9D-E0A5-533A-718F1FDD85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51148" y="9258329"/>
              <a:ext cx="9652952" cy="575766"/>
            </a:xfrm>
            <a:custGeom>
              <a:avLst/>
              <a:gdLst>
                <a:gd name="connsiteX0" fmla="*/ 342057 w 9652952"/>
                <a:gd name="connsiteY0" fmla="*/ 0 h 575766"/>
                <a:gd name="connsiteX1" fmla="*/ 9652952 w 9652952"/>
                <a:gd name="connsiteY1" fmla="*/ 0 h 575766"/>
                <a:gd name="connsiteX2" fmla="*/ 9652952 w 9652952"/>
                <a:gd name="connsiteY2" fmla="*/ 575766 h 575766"/>
                <a:gd name="connsiteX3" fmla="*/ 0 w 9652952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952" h="575766">
                  <a:moveTo>
                    <a:pt x="342057" y="0"/>
                  </a:moveTo>
                  <a:lnTo>
                    <a:pt x="9652952" y="0"/>
                  </a:lnTo>
                  <a:lnTo>
                    <a:pt x="9652952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E7322D-8D83-1A82-A610-539091E5CF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14050" y="9258329"/>
              <a:ext cx="9290050" cy="575766"/>
            </a:xfrm>
            <a:custGeom>
              <a:avLst/>
              <a:gdLst>
                <a:gd name="connsiteX0" fmla="*/ 342057 w 9290050"/>
                <a:gd name="connsiteY0" fmla="*/ 0 h 575766"/>
                <a:gd name="connsiteX1" fmla="*/ 9290050 w 9290050"/>
                <a:gd name="connsiteY1" fmla="*/ 0 h 575766"/>
                <a:gd name="connsiteX2" fmla="*/ 9290050 w 9290050"/>
                <a:gd name="connsiteY2" fmla="*/ 575766 h 575766"/>
                <a:gd name="connsiteX3" fmla="*/ 0 w 9290050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0050" h="575766">
                  <a:moveTo>
                    <a:pt x="342057" y="0"/>
                  </a:moveTo>
                  <a:lnTo>
                    <a:pt x="9290050" y="0"/>
                  </a:lnTo>
                  <a:lnTo>
                    <a:pt x="9290050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2" name="Title 24">
            <a:extLst>
              <a:ext uri="{FF2B5EF4-FFF2-40B4-BE49-F238E27FC236}">
                <a16:creationId xmlns:a16="http://schemas.microsoft.com/office/drawing/2014/main" id="{B9A045E7-9543-FFEA-39CC-C61DF6B63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1222" y="1311275"/>
            <a:ext cx="6800198" cy="114300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41263953-24F0-C0DE-8F27-59CE403E35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3443" y="3623795"/>
            <a:ext cx="6800198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717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FCEBEB-E3CA-31F6-53E9-966EE56BC3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95" y="0"/>
            <a:ext cx="9915784" cy="11309350"/>
          </a:xfrm>
          <a:custGeom>
            <a:avLst/>
            <a:gdLst>
              <a:gd name="connsiteX0" fmla="*/ 0 w 9915784"/>
              <a:gd name="connsiteY0" fmla="*/ 0 h 11309350"/>
              <a:gd name="connsiteX1" fmla="*/ 6955007 w 9915784"/>
              <a:gd name="connsiteY1" fmla="*/ 0 h 11309350"/>
              <a:gd name="connsiteX2" fmla="*/ 9915784 w 9915784"/>
              <a:gd name="connsiteY2" fmla="*/ 5189249 h 11309350"/>
              <a:gd name="connsiteX3" fmla="*/ 6423899 w 9915784"/>
              <a:gd name="connsiteY3" fmla="*/ 11309350 h 11309350"/>
              <a:gd name="connsiteX4" fmla="*/ 0 w 9915784"/>
              <a:gd name="connsiteY4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784" h="11309350">
                <a:moveTo>
                  <a:pt x="0" y="0"/>
                </a:moveTo>
                <a:lnTo>
                  <a:pt x="6955007" y="0"/>
                </a:lnTo>
                <a:lnTo>
                  <a:pt x="9915784" y="5189249"/>
                </a:lnTo>
                <a:lnTo>
                  <a:pt x="6423899" y="11309350"/>
                </a:lnTo>
                <a:lnTo>
                  <a:pt x="0" y="11309350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2340" t="-165" r="-38740" b="16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                 </a:t>
            </a:r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F0432C-66B0-22A3-6B56-8C8ADDAA81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4684363" y="10074275"/>
            <a:ext cx="4495173" cy="892960"/>
            <a:chOff x="881598" y="246462"/>
            <a:chExt cx="6150133" cy="122171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DB6F33F-3663-747F-3985-A3D1C67A02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1598" y="246462"/>
              <a:ext cx="880921" cy="1221716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D96426F-1BCC-0F8A-F74A-F0FE8B4D4A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8731" y="478486"/>
              <a:ext cx="4953000" cy="91104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DA5132-57FA-5CCD-EF4A-B593768CD45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333094" y="-2757"/>
            <a:ext cx="8097227" cy="11327982"/>
            <a:chOff x="4332299" y="-2757"/>
            <a:chExt cx="8097227" cy="1132798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B3E33B-71D9-0572-B429-85395E1884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6579" y="1"/>
              <a:ext cx="5247662" cy="11325224"/>
            </a:xfrm>
            <a:custGeom>
              <a:avLst/>
              <a:gdLst>
                <a:gd name="connsiteX0" fmla="*/ 542846 w 5247662"/>
                <a:gd name="connsiteY0" fmla="*/ 0 h 11325224"/>
                <a:gd name="connsiteX1" fmla="*/ 2272191 w 5247662"/>
                <a:gd name="connsiteY1" fmla="*/ 0 h 11325224"/>
                <a:gd name="connsiteX2" fmla="*/ 5247662 w 5247662"/>
                <a:gd name="connsiteY2" fmla="*/ 5189248 h 11325224"/>
                <a:gd name="connsiteX3" fmla="*/ 1729345 w 5247662"/>
                <a:gd name="connsiteY3" fmla="*/ 11325224 h 11325224"/>
                <a:gd name="connsiteX4" fmla="*/ 0 w 5247662"/>
                <a:gd name="connsiteY4" fmla="*/ 11325224 h 11325224"/>
                <a:gd name="connsiteX5" fmla="*/ 3518316 w 5247662"/>
                <a:gd name="connsiteY5" fmla="*/ 5189248 h 113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662" h="11325224">
                  <a:moveTo>
                    <a:pt x="542846" y="0"/>
                  </a:moveTo>
                  <a:lnTo>
                    <a:pt x="2272191" y="0"/>
                  </a:lnTo>
                  <a:lnTo>
                    <a:pt x="5247662" y="5189248"/>
                  </a:lnTo>
                  <a:lnTo>
                    <a:pt x="1729345" y="11325224"/>
                  </a:lnTo>
                  <a:lnTo>
                    <a:pt x="0" y="11325224"/>
                  </a:lnTo>
                  <a:lnTo>
                    <a:pt x="3518316" y="51892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A22EDE-07E8-65D5-611F-232B2A7987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4756" y="1"/>
              <a:ext cx="5238560" cy="11309349"/>
            </a:xfrm>
            <a:custGeom>
              <a:avLst/>
              <a:gdLst>
                <a:gd name="connsiteX0" fmla="*/ 533744 w 5238560"/>
                <a:gd name="connsiteY0" fmla="*/ 0 h 11309349"/>
                <a:gd name="connsiteX1" fmla="*/ 2263088 w 5238560"/>
                <a:gd name="connsiteY1" fmla="*/ 0 h 11309349"/>
                <a:gd name="connsiteX2" fmla="*/ 5238560 w 5238560"/>
                <a:gd name="connsiteY2" fmla="*/ 5189250 h 11309349"/>
                <a:gd name="connsiteX3" fmla="*/ 1729347 w 5238560"/>
                <a:gd name="connsiteY3" fmla="*/ 11309349 h 11309349"/>
                <a:gd name="connsiteX4" fmla="*/ 0 w 5238560"/>
                <a:gd name="connsiteY4" fmla="*/ 11309349 h 11309349"/>
                <a:gd name="connsiteX5" fmla="*/ 3509214 w 5238560"/>
                <a:gd name="connsiteY5" fmla="*/ 5189250 h 1130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560" h="11309349">
                  <a:moveTo>
                    <a:pt x="533744" y="0"/>
                  </a:moveTo>
                  <a:lnTo>
                    <a:pt x="2263088" y="0"/>
                  </a:lnTo>
                  <a:lnTo>
                    <a:pt x="5238560" y="5189250"/>
                  </a:lnTo>
                  <a:lnTo>
                    <a:pt x="1729347" y="11309349"/>
                  </a:lnTo>
                  <a:lnTo>
                    <a:pt x="0" y="11309349"/>
                  </a:lnTo>
                  <a:lnTo>
                    <a:pt x="3509214" y="51892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727614-F92B-23E7-E2DC-EDE9D94DD1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2299" y="-2757"/>
              <a:ext cx="5247662" cy="11327982"/>
            </a:xfrm>
            <a:custGeom>
              <a:avLst/>
              <a:gdLst>
                <a:gd name="connsiteX0" fmla="*/ 541265 w 5247662"/>
                <a:gd name="connsiteY0" fmla="*/ 0 h 11327982"/>
                <a:gd name="connsiteX1" fmla="*/ 2270611 w 5247662"/>
                <a:gd name="connsiteY1" fmla="*/ 0 h 11327982"/>
                <a:gd name="connsiteX2" fmla="*/ 5247662 w 5247662"/>
                <a:gd name="connsiteY2" fmla="*/ 5192006 h 11327982"/>
                <a:gd name="connsiteX3" fmla="*/ 1729346 w 5247662"/>
                <a:gd name="connsiteY3" fmla="*/ 11327982 h 11327982"/>
                <a:gd name="connsiteX4" fmla="*/ 0 w 5247662"/>
                <a:gd name="connsiteY4" fmla="*/ 11327982 h 11327982"/>
                <a:gd name="connsiteX5" fmla="*/ 3518316 w 5247662"/>
                <a:gd name="connsiteY5" fmla="*/ 5192006 h 113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662" h="11327982">
                  <a:moveTo>
                    <a:pt x="541265" y="0"/>
                  </a:moveTo>
                  <a:lnTo>
                    <a:pt x="2270611" y="0"/>
                  </a:lnTo>
                  <a:lnTo>
                    <a:pt x="5247662" y="5192006"/>
                  </a:lnTo>
                  <a:lnTo>
                    <a:pt x="1729346" y="11327982"/>
                  </a:lnTo>
                  <a:lnTo>
                    <a:pt x="0" y="11327982"/>
                  </a:lnTo>
                  <a:lnTo>
                    <a:pt x="3518316" y="5192006"/>
                  </a:lnTo>
                  <a:close/>
                </a:path>
              </a:pathLst>
            </a:custGeom>
            <a:solidFill>
              <a:srgbClr val="A7A9AC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AB7A81-6F74-0329-D320-7F810C7735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0967" y="-2757"/>
              <a:ext cx="5238559" cy="11312107"/>
            </a:xfrm>
            <a:custGeom>
              <a:avLst/>
              <a:gdLst>
                <a:gd name="connsiteX0" fmla="*/ 532162 w 5238559"/>
                <a:gd name="connsiteY0" fmla="*/ 0 h 11312107"/>
                <a:gd name="connsiteX1" fmla="*/ 2261506 w 5238559"/>
                <a:gd name="connsiteY1" fmla="*/ 0 h 11312107"/>
                <a:gd name="connsiteX2" fmla="*/ 5238559 w 5238559"/>
                <a:gd name="connsiteY2" fmla="*/ 5192006 h 11312107"/>
                <a:gd name="connsiteX3" fmla="*/ 1729345 w 5238559"/>
                <a:gd name="connsiteY3" fmla="*/ 11312107 h 11312107"/>
                <a:gd name="connsiteX4" fmla="*/ 0 w 5238559"/>
                <a:gd name="connsiteY4" fmla="*/ 11312107 h 11312107"/>
                <a:gd name="connsiteX5" fmla="*/ 3509213 w 5238559"/>
                <a:gd name="connsiteY5" fmla="*/ 5192006 h 113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559" h="11312107">
                  <a:moveTo>
                    <a:pt x="532162" y="0"/>
                  </a:moveTo>
                  <a:lnTo>
                    <a:pt x="2261506" y="0"/>
                  </a:lnTo>
                  <a:lnTo>
                    <a:pt x="5238559" y="5192006"/>
                  </a:lnTo>
                  <a:lnTo>
                    <a:pt x="1729345" y="11312107"/>
                  </a:lnTo>
                  <a:lnTo>
                    <a:pt x="0" y="11312107"/>
                  </a:lnTo>
                  <a:lnTo>
                    <a:pt x="3509213" y="5192006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C4204C-0DC5-D1DB-EA21-516AF5279E4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89040" y="9258329"/>
            <a:ext cx="10015854" cy="575766"/>
            <a:chOff x="10088246" y="9258329"/>
            <a:chExt cx="10015854" cy="57576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E9F882-848C-AE70-0ACD-30888243D6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246" y="9258329"/>
              <a:ext cx="10015854" cy="575766"/>
            </a:xfrm>
            <a:custGeom>
              <a:avLst/>
              <a:gdLst>
                <a:gd name="connsiteX0" fmla="*/ 342057 w 10015854"/>
                <a:gd name="connsiteY0" fmla="*/ 0 h 575766"/>
                <a:gd name="connsiteX1" fmla="*/ 10015854 w 10015854"/>
                <a:gd name="connsiteY1" fmla="*/ 0 h 575766"/>
                <a:gd name="connsiteX2" fmla="*/ 10015854 w 10015854"/>
                <a:gd name="connsiteY2" fmla="*/ 575766 h 575766"/>
                <a:gd name="connsiteX3" fmla="*/ 0 w 10015854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854" h="575766">
                  <a:moveTo>
                    <a:pt x="342057" y="0"/>
                  </a:moveTo>
                  <a:lnTo>
                    <a:pt x="10015854" y="0"/>
                  </a:lnTo>
                  <a:lnTo>
                    <a:pt x="10015854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>
                <a:solidFill>
                  <a:srgbClr val="3D6299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3CAA8D-AA9D-E0A5-533A-718F1FDD85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51148" y="9258329"/>
              <a:ext cx="9652952" cy="575766"/>
            </a:xfrm>
            <a:custGeom>
              <a:avLst/>
              <a:gdLst>
                <a:gd name="connsiteX0" fmla="*/ 342057 w 9652952"/>
                <a:gd name="connsiteY0" fmla="*/ 0 h 575766"/>
                <a:gd name="connsiteX1" fmla="*/ 9652952 w 9652952"/>
                <a:gd name="connsiteY1" fmla="*/ 0 h 575766"/>
                <a:gd name="connsiteX2" fmla="*/ 9652952 w 9652952"/>
                <a:gd name="connsiteY2" fmla="*/ 575766 h 575766"/>
                <a:gd name="connsiteX3" fmla="*/ 0 w 9652952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952" h="575766">
                  <a:moveTo>
                    <a:pt x="342057" y="0"/>
                  </a:moveTo>
                  <a:lnTo>
                    <a:pt x="9652952" y="0"/>
                  </a:lnTo>
                  <a:lnTo>
                    <a:pt x="9652952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E7322D-8D83-1A82-A610-539091E5CF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14050" y="9258329"/>
              <a:ext cx="9290050" cy="575766"/>
            </a:xfrm>
            <a:custGeom>
              <a:avLst/>
              <a:gdLst>
                <a:gd name="connsiteX0" fmla="*/ 342057 w 9290050"/>
                <a:gd name="connsiteY0" fmla="*/ 0 h 575766"/>
                <a:gd name="connsiteX1" fmla="*/ 9290050 w 9290050"/>
                <a:gd name="connsiteY1" fmla="*/ 0 h 575766"/>
                <a:gd name="connsiteX2" fmla="*/ 9290050 w 9290050"/>
                <a:gd name="connsiteY2" fmla="*/ 575766 h 575766"/>
                <a:gd name="connsiteX3" fmla="*/ 0 w 9290050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0050" h="575766">
                  <a:moveTo>
                    <a:pt x="342057" y="0"/>
                  </a:moveTo>
                  <a:lnTo>
                    <a:pt x="9290050" y="0"/>
                  </a:lnTo>
                  <a:lnTo>
                    <a:pt x="9290050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2" name="Title 24">
            <a:extLst>
              <a:ext uri="{FF2B5EF4-FFF2-40B4-BE49-F238E27FC236}">
                <a16:creationId xmlns:a16="http://schemas.microsoft.com/office/drawing/2014/main" id="{B9A045E7-9543-FFEA-39CC-C61DF6B63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1222" y="1311275"/>
            <a:ext cx="6800198" cy="114300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41263953-24F0-C0DE-8F27-59CE403E35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3443" y="3623795"/>
            <a:ext cx="6800198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815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 - 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9F0432C-66B0-22A3-6B56-8C8ADDAA81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4684363" y="10074275"/>
            <a:ext cx="4495173" cy="892960"/>
            <a:chOff x="881598" y="246462"/>
            <a:chExt cx="6150133" cy="122171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DB6F33F-3663-747F-3985-A3D1C67A02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598" y="246462"/>
              <a:ext cx="880921" cy="1221716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D96426F-1BCC-0F8A-F74A-F0FE8B4D4A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8731" y="478486"/>
              <a:ext cx="4953000" cy="91104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DA5132-57FA-5CCD-EF4A-B593768CD45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333094" y="-2757"/>
            <a:ext cx="8097227" cy="11327982"/>
            <a:chOff x="4332299" y="-2757"/>
            <a:chExt cx="8097227" cy="1132798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B3E33B-71D9-0572-B429-85395E1884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6579" y="1"/>
              <a:ext cx="5247662" cy="11325224"/>
            </a:xfrm>
            <a:custGeom>
              <a:avLst/>
              <a:gdLst>
                <a:gd name="connsiteX0" fmla="*/ 542846 w 5247662"/>
                <a:gd name="connsiteY0" fmla="*/ 0 h 11325224"/>
                <a:gd name="connsiteX1" fmla="*/ 2272191 w 5247662"/>
                <a:gd name="connsiteY1" fmla="*/ 0 h 11325224"/>
                <a:gd name="connsiteX2" fmla="*/ 5247662 w 5247662"/>
                <a:gd name="connsiteY2" fmla="*/ 5189248 h 11325224"/>
                <a:gd name="connsiteX3" fmla="*/ 1729345 w 5247662"/>
                <a:gd name="connsiteY3" fmla="*/ 11325224 h 11325224"/>
                <a:gd name="connsiteX4" fmla="*/ 0 w 5247662"/>
                <a:gd name="connsiteY4" fmla="*/ 11325224 h 11325224"/>
                <a:gd name="connsiteX5" fmla="*/ 3518316 w 5247662"/>
                <a:gd name="connsiteY5" fmla="*/ 5189248 h 113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662" h="11325224">
                  <a:moveTo>
                    <a:pt x="542846" y="0"/>
                  </a:moveTo>
                  <a:lnTo>
                    <a:pt x="2272191" y="0"/>
                  </a:lnTo>
                  <a:lnTo>
                    <a:pt x="5247662" y="5189248"/>
                  </a:lnTo>
                  <a:lnTo>
                    <a:pt x="1729345" y="11325224"/>
                  </a:lnTo>
                  <a:lnTo>
                    <a:pt x="0" y="11325224"/>
                  </a:lnTo>
                  <a:lnTo>
                    <a:pt x="3518316" y="51892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A22EDE-07E8-65D5-611F-232B2A7987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4756" y="1"/>
              <a:ext cx="5238560" cy="11309349"/>
            </a:xfrm>
            <a:custGeom>
              <a:avLst/>
              <a:gdLst>
                <a:gd name="connsiteX0" fmla="*/ 533744 w 5238560"/>
                <a:gd name="connsiteY0" fmla="*/ 0 h 11309349"/>
                <a:gd name="connsiteX1" fmla="*/ 2263088 w 5238560"/>
                <a:gd name="connsiteY1" fmla="*/ 0 h 11309349"/>
                <a:gd name="connsiteX2" fmla="*/ 5238560 w 5238560"/>
                <a:gd name="connsiteY2" fmla="*/ 5189250 h 11309349"/>
                <a:gd name="connsiteX3" fmla="*/ 1729347 w 5238560"/>
                <a:gd name="connsiteY3" fmla="*/ 11309349 h 11309349"/>
                <a:gd name="connsiteX4" fmla="*/ 0 w 5238560"/>
                <a:gd name="connsiteY4" fmla="*/ 11309349 h 11309349"/>
                <a:gd name="connsiteX5" fmla="*/ 3509214 w 5238560"/>
                <a:gd name="connsiteY5" fmla="*/ 5189250 h 1130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560" h="11309349">
                  <a:moveTo>
                    <a:pt x="533744" y="0"/>
                  </a:moveTo>
                  <a:lnTo>
                    <a:pt x="2263088" y="0"/>
                  </a:lnTo>
                  <a:lnTo>
                    <a:pt x="5238560" y="5189250"/>
                  </a:lnTo>
                  <a:lnTo>
                    <a:pt x="1729347" y="11309349"/>
                  </a:lnTo>
                  <a:lnTo>
                    <a:pt x="0" y="11309349"/>
                  </a:lnTo>
                  <a:lnTo>
                    <a:pt x="3509214" y="5189250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 hidden="1">
              <a:extLst>
                <a:ext uri="{FF2B5EF4-FFF2-40B4-BE49-F238E27FC236}">
                  <a16:creationId xmlns:a16="http://schemas.microsoft.com/office/drawing/2014/main" id="{1A727614-F92B-23E7-E2DC-EDE9D94DD1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32299" y="-2757"/>
              <a:ext cx="5247662" cy="11327982"/>
            </a:xfrm>
            <a:custGeom>
              <a:avLst/>
              <a:gdLst>
                <a:gd name="connsiteX0" fmla="*/ 541265 w 5247662"/>
                <a:gd name="connsiteY0" fmla="*/ 0 h 11327982"/>
                <a:gd name="connsiteX1" fmla="*/ 2270611 w 5247662"/>
                <a:gd name="connsiteY1" fmla="*/ 0 h 11327982"/>
                <a:gd name="connsiteX2" fmla="*/ 5247662 w 5247662"/>
                <a:gd name="connsiteY2" fmla="*/ 5192006 h 11327982"/>
                <a:gd name="connsiteX3" fmla="*/ 1729346 w 5247662"/>
                <a:gd name="connsiteY3" fmla="*/ 11327982 h 11327982"/>
                <a:gd name="connsiteX4" fmla="*/ 0 w 5247662"/>
                <a:gd name="connsiteY4" fmla="*/ 11327982 h 11327982"/>
                <a:gd name="connsiteX5" fmla="*/ 3518316 w 5247662"/>
                <a:gd name="connsiteY5" fmla="*/ 5192006 h 113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662" h="11327982">
                  <a:moveTo>
                    <a:pt x="541265" y="0"/>
                  </a:moveTo>
                  <a:lnTo>
                    <a:pt x="2270611" y="0"/>
                  </a:lnTo>
                  <a:lnTo>
                    <a:pt x="5247662" y="5192006"/>
                  </a:lnTo>
                  <a:lnTo>
                    <a:pt x="1729346" y="11327982"/>
                  </a:lnTo>
                  <a:lnTo>
                    <a:pt x="0" y="11327982"/>
                  </a:lnTo>
                  <a:lnTo>
                    <a:pt x="3518316" y="5192006"/>
                  </a:lnTo>
                  <a:close/>
                </a:path>
              </a:pathLst>
            </a:custGeom>
            <a:solidFill>
              <a:srgbClr val="A7A9AC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AB7A81-6F74-0329-D320-7F810C7735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0967" y="-2757"/>
              <a:ext cx="5238559" cy="11312107"/>
            </a:xfrm>
            <a:custGeom>
              <a:avLst/>
              <a:gdLst>
                <a:gd name="connsiteX0" fmla="*/ 532162 w 5238559"/>
                <a:gd name="connsiteY0" fmla="*/ 0 h 11312107"/>
                <a:gd name="connsiteX1" fmla="*/ 2261506 w 5238559"/>
                <a:gd name="connsiteY1" fmla="*/ 0 h 11312107"/>
                <a:gd name="connsiteX2" fmla="*/ 5238559 w 5238559"/>
                <a:gd name="connsiteY2" fmla="*/ 5192006 h 11312107"/>
                <a:gd name="connsiteX3" fmla="*/ 1729345 w 5238559"/>
                <a:gd name="connsiteY3" fmla="*/ 11312107 h 11312107"/>
                <a:gd name="connsiteX4" fmla="*/ 0 w 5238559"/>
                <a:gd name="connsiteY4" fmla="*/ 11312107 h 11312107"/>
                <a:gd name="connsiteX5" fmla="*/ 3509213 w 5238559"/>
                <a:gd name="connsiteY5" fmla="*/ 5192006 h 113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559" h="11312107">
                  <a:moveTo>
                    <a:pt x="532162" y="0"/>
                  </a:moveTo>
                  <a:lnTo>
                    <a:pt x="2261506" y="0"/>
                  </a:lnTo>
                  <a:lnTo>
                    <a:pt x="5238559" y="5192006"/>
                  </a:lnTo>
                  <a:lnTo>
                    <a:pt x="1729345" y="11312107"/>
                  </a:lnTo>
                  <a:lnTo>
                    <a:pt x="0" y="11312107"/>
                  </a:lnTo>
                  <a:lnTo>
                    <a:pt x="3509213" y="5192006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C4204C-0DC5-D1DB-EA21-516AF5279E4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089040" y="9258329"/>
            <a:ext cx="10015854" cy="575766"/>
            <a:chOff x="10088246" y="9258329"/>
            <a:chExt cx="10015854" cy="57576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E9F882-848C-AE70-0ACD-30888243D6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8246" y="9258329"/>
              <a:ext cx="10015854" cy="575766"/>
            </a:xfrm>
            <a:custGeom>
              <a:avLst/>
              <a:gdLst>
                <a:gd name="connsiteX0" fmla="*/ 342057 w 10015854"/>
                <a:gd name="connsiteY0" fmla="*/ 0 h 575766"/>
                <a:gd name="connsiteX1" fmla="*/ 10015854 w 10015854"/>
                <a:gd name="connsiteY1" fmla="*/ 0 h 575766"/>
                <a:gd name="connsiteX2" fmla="*/ 10015854 w 10015854"/>
                <a:gd name="connsiteY2" fmla="*/ 575766 h 575766"/>
                <a:gd name="connsiteX3" fmla="*/ 0 w 10015854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854" h="575766">
                  <a:moveTo>
                    <a:pt x="342057" y="0"/>
                  </a:moveTo>
                  <a:lnTo>
                    <a:pt x="10015854" y="0"/>
                  </a:lnTo>
                  <a:lnTo>
                    <a:pt x="10015854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>
                <a:solidFill>
                  <a:srgbClr val="3D6299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3CAA8D-AA9D-E0A5-533A-718F1FDD85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51148" y="9258329"/>
              <a:ext cx="9652952" cy="575766"/>
            </a:xfrm>
            <a:custGeom>
              <a:avLst/>
              <a:gdLst>
                <a:gd name="connsiteX0" fmla="*/ 342057 w 9652952"/>
                <a:gd name="connsiteY0" fmla="*/ 0 h 575766"/>
                <a:gd name="connsiteX1" fmla="*/ 9652952 w 9652952"/>
                <a:gd name="connsiteY1" fmla="*/ 0 h 575766"/>
                <a:gd name="connsiteX2" fmla="*/ 9652952 w 9652952"/>
                <a:gd name="connsiteY2" fmla="*/ 575766 h 575766"/>
                <a:gd name="connsiteX3" fmla="*/ 0 w 9652952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2952" h="575766">
                  <a:moveTo>
                    <a:pt x="342057" y="0"/>
                  </a:moveTo>
                  <a:lnTo>
                    <a:pt x="9652952" y="0"/>
                  </a:lnTo>
                  <a:lnTo>
                    <a:pt x="9652952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8E7322D-8D83-1A82-A610-539091E5CF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14050" y="9258329"/>
              <a:ext cx="9290050" cy="575766"/>
            </a:xfrm>
            <a:custGeom>
              <a:avLst/>
              <a:gdLst>
                <a:gd name="connsiteX0" fmla="*/ 342057 w 9290050"/>
                <a:gd name="connsiteY0" fmla="*/ 0 h 575766"/>
                <a:gd name="connsiteX1" fmla="*/ 9290050 w 9290050"/>
                <a:gd name="connsiteY1" fmla="*/ 0 h 575766"/>
                <a:gd name="connsiteX2" fmla="*/ 9290050 w 9290050"/>
                <a:gd name="connsiteY2" fmla="*/ 575766 h 575766"/>
                <a:gd name="connsiteX3" fmla="*/ 0 w 9290050"/>
                <a:gd name="connsiteY3" fmla="*/ 575766 h 57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0050" h="575766">
                  <a:moveTo>
                    <a:pt x="342057" y="0"/>
                  </a:moveTo>
                  <a:lnTo>
                    <a:pt x="9290050" y="0"/>
                  </a:lnTo>
                  <a:lnTo>
                    <a:pt x="9290050" y="575766"/>
                  </a:lnTo>
                  <a:lnTo>
                    <a:pt x="0" y="575766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EB827-C811-33C1-95D3-E550297044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" y="-12700"/>
            <a:ext cx="9874251" cy="11363325"/>
          </a:xfrm>
          <a:custGeom>
            <a:avLst/>
            <a:gdLst>
              <a:gd name="connsiteX0" fmla="*/ 0 w 11217276"/>
              <a:gd name="connsiteY0" fmla="*/ 0 h 12877800"/>
              <a:gd name="connsiteX1" fmla="*/ 7523203 w 11217276"/>
              <a:gd name="connsiteY1" fmla="*/ 0 h 12877800"/>
              <a:gd name="connsiteX2" fmla="*/ 11217276 w 11217276"/>
              <a:gd name="connsiteY2" fmla="*/ 6438900 h 12877800"/>
              <a:gd name="connsiteX3" fmla="*/ 7523203 w 11217276"/>
              <a:gd name="connsiteY3" fmla="*/ 12877800 h 12877800"/>
              <a:gd name="connsiteX4" fmla="*/ 0 w 11217276"/>
              <a:gd name="connsiteY4" fmla="*/ 12877800 h 12877800"/>
              <a:gd name="connsiteX5" fmla="*/ 0 w 11217276"/>
              <a:gd name="connsiteY5" fmla="*/ 0 h 12877800"/>
              <a:gd name="connsiteX0" fmla="*/ 1314450 w 11217276"/>
              <a:gd name="connsiteY0" fmla="*/ 1285875 h 12877800"/>
              <a:gd name="connsiteX1" fmla="*/ 7523203 w 11217276"/>
              <a:gd name="connsiteY1" fmla="*/ 0 h 12877800"/>
              <a:gd name="connsiteX2" fmla="*/ 11217276 w 11217276"/>
              <a:gd name="connsiteY2" fmla="*/ 6438900 h 12877800"/>
              <a:gd name="connsiteX3" fmla="*/ 7523203 w 11217276"/>
              <a:gd name="connsiteY3" fmla="*/ 12877800 h 12877800"/>
              <a:gd name="connsiteX4" fmla="*/ 0 w 11217276"/>
              <a:gd name="connsiteY4" fmla="*/ 12877800 h 12877800"/>
              <a:gd name="connsiteX5" fmla="*/ 1314450 w 11217276"/>
              <a:gd name="connsiteY5" fmla="*/ 1285875 h 12877800"/>
              <a:gd name="connsiteX0" fmla="*/ 0 w 9902826"/>
              <a:gd name="connsiteY0" fmla="*/ 1285875 h 12877800"/>
              <a:gd name="connsiteX1" fmla="*/ 6208753 w 9902826"/>
              <a:gd name="connsiteY1" fmla="*/ 0 h 12877800"/>
              <a:gd name="connsiteX2" fmla="*/ 9902826 w 9902826"/>
              <a:gd name="connsiteY2" fmla="*/ 6438900 h 12877800"/>
              <a:gd name="connsiteX3" fmla="*/ 6208753 w 9902826"/>
              <a:gd name="connsiteY3" fmla="*/ 12877800 h 12877800"/>
              <a:gd name="connsiteX4" fmla="*/ 28575 w 9902826"/>
              <a:gd name="connsiteY4" fmla="*/ 12620625 h 12877800"/>
              <a:gd name="connsiteX5" fmla="*/ 0 w 9902826"/>
              <a:gd name="connsiteY5" fmla="*/ 1285875 h 12877800"/>
              <a:gd name="connsiteX0" fmla="*/ 0 w 9902826"/>
              <a:gd name="connsiteY0" fmla="*/ 1285875 h 12620625"/>
              <a:gd name="connsiteX1" fmla="*/ 6208753 w 9902826"/>
              <a:gd name="connsiteY1" fmla="*/ 0 h 12620625"/>
              <a:gd name="connsiteX2" fmla="*/ 9902826 w 9902826"/>
              <a:gd name="connsiteY2" fmla="*/ 6438900 h 12620625"/>
              <a:gd name="connsiteX3" fmla="*/ 6284953 w 9902826"/>
              <a:gd name="connsiteY3" fmla="*/ 12592050 h 12620625"/>
              <a:gd name="connsiteX4" fmla="*/ 28575 w 9902826"/>
              <a:gd name="connsiteY4" fmla="*/ 12620625 h 12620625"/>
              <a:gd name="connsiteX5" fmla="*/ 0 w 9902826"/>
              <a:gd name="connsiteY5" fmla="*/ 1285875 h 12620625"/>
              <a:gd name="connsiteX0" fmla="*/ 0 w 9902826"/>
              <a:gd name="connsiteY0" fmla="*/ 0 h 11334750"/>
              <a:gd name="connsiteX1" fmla="*/ 6951703 w 9902826"/>
              <a:gd name="connsiteY1" fmla="*/ 28575 h 11334750"/>
              <a:gd name="connsiteX2" fmla="*/ 9902826 w 9902826"/>
              <a:gd name="connsiteY2" fmla="*/ 5153025 h 11334750"/>
              <a:gd name="connsiteX3" fmla="*/ 6284953 w 9902826"/>
              <a:gd name="connsiteY3" fmla="*/ 11306175 h 11334750"/>
              <a:gd name="connsiteX4" fmla="*/ 28575 w 9902826"/>
              <a:gd name="connsiteY4" fmla="*/ 11334750 h 11334750"/>
              <a:gd name="connsiteX5" fmla="*/ 0 w 9902826"/>
              <a:gd name="connsiteY5" fmla="*/ 0 h 11334750"/>
              <a:gd name="connsiteX0" fmla="*/ 0 w 9902826"/>
              <a:gd name="connsiteY0" fmla="*/ 0 h 11334750"/>
              <a:gd name="connsiteX1" fmla="*/ 6951703 w 9902826"/>
              <a:gd name="connsiteY1" fmla="*/ 28575 h 11334750"/>
              <a:gd name="connsiteX2" fmla="*/ 9902826 w 9902826"/>
              <a:gd name="connsiteY2" fmla="*/ 5153025 h 11334750"/>
              <a:gd name="connsiteX3" fmla="*/ 6408778 w 9902826"/>
              <a:gd name="connsiteY3" fmla="*/ 11287125 h 11334750"/>
              <a:gd name="connsiteX4" fmla="*/ 28575 w 9902826"/>
              <a:gd name="connsiteY4" fmla="*/ 11334750 h 11334750"/>
              <a:gd name="connsiteX5" fmla="*/ 0 w 9902826"/>
              <a:gd name="connsiteY5" fmla="*/ 0 h 11334750"/>
              <a:gd name="connsiteX0" fmla="*/ 0 w 9902826"/>
              <a:gd name="connsiteY0" fmla="*/ 0 h 11334750"/>
              <a:gd name="connsiteX1" fmla="*/ 6951703 w 9902826"/>
              <a:gd name="connsiteY1" fmla="*/ 28575 h 11334750"/>
              <a:gd name="connsiteX2" fmla="*/ 9902826 w 9902826"/>
              <a:gd name="connsiteY2" fmla="*/ 5153025 h 11334750"/>
              <a:gd name="connsiteX3" fmla="*/ 6408778 w 9902826"/>
              <a:gd name="connsiteY3" fmla="*/ 11287125 h 11334750"/>
              <a:gd name="connsiteX4" fmla="*/ 9525 w 9902826"/>
              <a:gd name="connsiteY4" fmla="*/ 11334750 h 11334750"/>
              <a:gd name="connsiteX5" fmla="*/ 0 w 9902826"/>
              <a:gd name="connsiteY5" fmla="*/ 0 h 11334750"/>
              <a:gd name="connsiteX0" fmla="*/ 0 w 9902826"/>
              <a:gd name="connsiteY0" fmla="*/ 0 h 11287125"/>
              <a:gd name="connsiteX1" fmla="*/ 6951703 w 9902826"/>
              <a:gd name="connsiteY1" fmla="*/ 28575 h 11287125"/>
              <a:gd name="connsiteX2" fmla="*/ 9902826 w 9902826"/>
              <a:gd name="connsiteY2" fmla="*/ 5153025 h 11287125"/>
              <a:gd name="connsiteX3" fmla="*/ 6408778 w 9902826"/>
              <a:gd name="connsiteY3" fmla="*/ 11287125 h 11287125"/>
              <a:gd name="connsiteX4" fmla="*/ 104775 w 9902826"/>
              <a:gd name="connsiteY4" fmla="*/ 11125200 h 11287125"/>
              <a:gd name="connsiteX5" fmla="*/ 0 w 9902826"/>
              <a:gd name="connsiteY5" fmla="*/ 0 h 11287125"/>
              <a:gd name="connsiteX0" fmla="*/ 0 w 9902826"/>
              <a:gd name="connsiteY0" fmla="*/ 0 h 11296650"/>
              <a:gd name="connsiteX1" fmla="*/ 6951703 w 9902826"/>
              <a:gd name="connsiteY1" fmla="*/ 28575 h 11296650"/>
              <a:gd name="connsiteX2" fmla="*/ 9902826 w 9902826"/>
              <a:gd name="connsiteY2" fmla="*/ 5153025 h 11296650"/>
              <a:gd name="connsiteX3" fmla="*/ 6408778 w 9902826"/>
              <a:gd name="connsiteY3" fmla="*/ 11287125 h 11296650"/>
              <a:gd name="connsiteX4" fmla="*/ 19050 w 9902826"/>
              <a:gd name="connsiteY4" fmla="*/ 11296650 h 11296650"/>
              <a:gd name="connsiteX5" fmla="*/ 0 w 9902826"/>
              <a:gd name="connsiteY5" fmla="*/ 0 h 11296650"/>
              <a:gd name="connsiteX0" fmla="*/ 0 w 9902826"/>
              <a:gd name="connsiteY0" fmla="*/ 19050 h 11315700"/>
              <a:gd name="connsiteX1" fmla="*/ 6904078 w 9902826"/>
              <a:gd name="connsiteY1" fmla="*/ 0 h 11315700"/>
              <a:gd name="connsiteX2" fmla="*/ 9902826 w 9902826"/>
              <a:gd name="connsiteY2" fmla="*/ 5172075 h 11315700"/>
              <a:gd name="connsiteX3" fmla="*/ 6408778 w 9902826"/>
              <a:gd name="connsiteY3" fmla="*/ 11306175 h 11315700"/>
              <a:gd name="connsiteX4" fmla="*/ 19050 w 9902826"/>
              <a:gd name="connsiteY4" fmla="*/ 11315700 h 11315700"/>
              <a:gd name="connsiteX5" fmla="*/ 0 w 9902826"/>
              <a:gd name="connsiteY5" fmla="*/ 19050 h 11315700"/>
              <a:gd name="connsiteX0" fmla="*/ 361950 w 9883776"/>
              <a:gd name="connsiteY0" fmla="*/ 57150 h 11315700"/>
              <a:gd name="connsiteX1" fmla="*/ 6885028 w 9883776"/>
              <a:gd name="connsiteY1" fmla="*/ 0 h 11315700"/>
              <a:gd name="connsiteX2" fmla="*/ 9883776 w 9883776"/>
              <a:gd name="connsiteY2" fmla="*/ 5172075 h 11315700"/>
              <a:gd name="connsiteX3" fmla="*/ 6389728 w 9883776"/>
              <a:gd name="connsiteY3" fmla="*/ 11306175 h 11315700"/>
              <a:gd name="connsiteX4" fmla="*/ 0 w 9883776"/>
              <a:gd name="connsiteY4" fmla="*/ 11315700 h 11315700"/>
              <a:gd name="connsiteX5" fmla="*/ 361950 w 9883776"/>
              <a:gd name="connsiteY5" fmla="*/ 57150 h 11315700"/>
              <a:gd name="connsiteX0" fmla="*/ 9525 w 9883776"/>
              <a:gd name="connsiteY0" fmla="*/ 57150 h 11315700"/>
              <a:gd name="connsiteX1" fmla="*/ 6885028 w 9883776"/>
              <a:gd name="connsiteY1" fmla="*/ 0 h 11315700"/>
              <a:gd name="connsiteX2" fmla="*/ 9883776 w 9883776"/>
              <a:gd name="connsiteY2" fmla="*/ 5172075 h 11315700"/>
              <a:gd name="connsiteX3" fmla="*/ 6389728 w 9883776"/>
              <a:gd name="connsiteY3" fmla="*/ 11306175 h 11315700"/>
              <a:gd name="connsiteX4" fmla="*/ 0 w 9883776"/>
              <a:gd name="connsiteY4" fmla="*/ 11315700 h 11315700"/>
              <a:gd name="connsiteX5" fmla="*/ 9525 w 9883776"/>
              <a:gd name="connsiteY5" fmla="*/ 57150 h 11315700"/>
              <a:gd name="connsiteX0" fmla="*/ 38100 w 9883776"/>
              <a:gd name="connsiteY0" fmla="*/ 0 h 11582400"/>
              <a:gd name="connsiteX1" fmla="*/ 6885028 w 9883776"/>
              <a:gd name="connsiteY1" fmla="*/ 266700 h 11582400"/>
              <a:gd name="connsiteX2" fmla="*/ 9883776 w 9883776"/>
              <a:gd name="connsiteY2" fmla="*/ 5438775 h 11582400"/>
              <a:gd name="connsiteX3" fmla="*/ 6389728 w 9883776"/>
              <a:gd name="connsiteY3" fmla="*/ 11572875 h 11582400"/>
              <a:gd name="connsiteX4" fmla="*/ 0 w 9883776"/>
              <a:gd name="connsiteY4" fmla="*/ 11582400 h 11582400"/>
              <a:gd name="connsiteX5" fmla="*/ 38100 w 9883776"/>
              <a:gd name="connsiteY5" fmla="*/ 0 h 11582400"/>
              <a:gd name="connsiteX0" fmla="*/ 9525 w 9883776"/>
              <a:gd name="connsiteY0" fmla="*/ 38100 h 11315700"/>
              <a:gd name="connsiteX1" fmla="*/ 6885028 w 9883776"/>
              <a:gd name="connsiteY1" fmla="*/ 0 h 11315700"/>
              <a:gd name="connsiteX2" fmla="*/ 9883776 w 9883776"/>
              <a:gd name="connsiteY2" fmla="*/ 5172075 h 11315700"/>
              <a:gd name="connsiteX3" fmla="*/ 6389728 w 9883776"/>
              <a:gd name="connsiteY3" fmla="*/ 11306175 h 11315700"/>
              <a:gd name="connsiteX4" fmla="*/ 0 w 9883776"/>
              <a:gd name="connsiteY4" fmla="*/ 11315700 h 11315700"/>
              <a:gd name="connsiteX5" fmla="*/ 9525 w 9883776"/>
              <a:gd name="connsiteY5" fmla="*/ 38100 h 11315700"/>
              <a:gd name="connsiteX0" fmla="*/ 9525 w 9883776"/>
              <a:gd name="connsiteY0" fmla="*/ 0 h 11410950"/>
              <a:gd name="connsiteX1" fmla="*/ 6885028 w 9883776"/>
              <a:gd name="connsiteY1" fmla="*/ 95250 h 11410950"/>
              <a:gd name="connsiteX2" fmla="*/ 9883776 w 9883776"/>
              <a:gd name="connsiteY2" fmla="*/ 5267325 h 11410950"/>
              <a:gd name="connsiteX3" fmla="*/ 6389728 w 9883776"/>
              <a:gd name="connsiteY3" fmla="*/ 11401425 h 11410950"/>
              <a:gd name="connsiteX4" fmla="*/ 0 w 9883776"/>
              <a:gd name="connsiteY4" fmla="*/ 11410950 h 11410950"/>
              <a:gd name="connsiteX5" fmla="*/ 9525 w 9883776"/>
              <a:gd name="connsiteY5" fmla="*/ 0 h 11410950"/>
              <a:gd name="connsiteX0" fmla="*/ 9525 w 9883776"/>
              <a:gd name="connsiteY0" fmla="*/ 9525 h 11315700"/>
              <a:gd name="connsiteX1" fmla="*/ 6885028 w 9883776"/>
              <a:gd name="connsiteY1" fmla="*/ 0 h 11315700"/>
              <a:gd name="connsiteX2" fmla="*/ 9883776 w 9883776"/>
              <a:gd name="connsiteY2" fmla="*/ 5172075 h 11315700"/>
              <a:gd name="connsiteX3" fmla="*/ 6389728 w 9883776"/>
              <a:gd name="connsiteY3" fmla="*/ 11306175 h 11315700"/>
              <a:gd name="connsiteX4" fmla="*/ 0 w 9883776"/>
              <a:gd name="connsiteY4" fmla="*/ 11315700 h 11315700"/>
              <a:gd name="connsiteX5" fmla="*/ 9525 w 9883776"/>
              <a:gd name="connsiteY5" fmla="*/ 9525 h 11315700"/>
              <a:gd name="connsiteX0" fmla="*/ 19050 w 9893301"/>
              <a:gd name="connsiteY0" fmla="*/ 9525 h 11553825"/>
              <a:gd name="connsiteX1" fmla="*/ 6894553 w 9893301"/>
              <a:gd name="connsiteY1" fmla="*/ 0 h 11553825"/>
              <a:gd name="connsiteX2" fmla="*/ 9893301 w 9893301"/>
              <a:gd name="connsiteY2" fmla="*/ 5172075 h 11553825"/>
              <a:gd name="connsiteX3" fmla="*/ 6399253 w 9893301"/>
              <a:gd name="connsiteY3" fmla="*/ 11306175 h 11553825"/>
              <a:gd name="connsiteX4" fmla="*/ 0 w 9893301"/>
              <a:gd name="connsiteY4" fmla="*/ 11553825 h 11553825"/>
              <a:gd name="connsiteX5" fmla="*/ 19050 w 9893301"/>
              <a:gd name="connsiteY5" fmla="*/ 9525 h 11553825"/>
              <a:gd name="connsiteX0" fmla="*/ 19050 w 9893301"/>
              <a:gd name="connsiteY0" fmla="*/ 9525 h 11553825"/>
              <a:gd name="connsiteX1" fmla="*/ 6894553 w 9893301"/>
              <a:gd name="connsiteY1" fmla="*/ 0 h 11553825"/>
              <a:gd name="connsiteX2" fmla="*/ 9893301 w 9893301"/>
              <a:gd name="connsiteY2" fmla="*/ 5172075 h 11553825"/>
              <a:gd name="connsiteX3" fmla="*/ 6389728 w 9893301"/>
              <a:gd name="connsiteY3" fmla="*/ 11315700 h 11553825"/>
              <a:gd name="connsiteX4" fmla="*/ 0 w 9893301"/>
              <a:gd name="connsiteY4" fmla="*/ 11553825 h 11553825"/>
              <a:gd name="connsiteX5" fmla="*/ 19050 w 9893301"/>
              <a:gd name="connsiteY5" fmla="*/ 9525 h 11553825"/>
              <a:gd name="connsiteX0" fmla="*/ 0 w 9874251"/>
              <a:gd name="connsiteY0" fmla="*/ 9525 h 11315700"/>
              <a:gd name="connsiteX1" fmla="*/ 6875503 w 9874251"/>
              <a:gd name="connsiteY1" fmla="*/ 0 h 11315700"/>
              <a:gd name="connsiteX2" fmla="*/ 9874251 w 9874251"/>
              <a:gd name="connsiteY2" fmla="*/ 5172075 h 11315700"/>
              <a:gd name="connsiteX3" fmla="*/ 6370678 w 9874251"/>
              <a:gd name="connsiteY3" fmla="*/ 11315700 h 11315700"/>
              <a:gd name="connsiteX4" fmla="*/ 0 w 9874251"/>
              <a:gd name="connsiteY4" fmla="*/ 11315700 h 11315700"/>
              <a:gd name="connsiteX5" fmla="*/ 0 w 9874251"/>
              <a:gd name="connsiteY5" fmla="*/ 9525 h 11315700"/>
              <a:gd name="connsiteX0" fmla="*/ 0 w 9874251"/>
              <a:gd name="connsiteY0" fmla="*/ 9525 h 11477625"/>
              <a:gd name="connsiteX1" fmla="*/ 6875503 w 9874251"/>
              <a:gd name="connsiteY1" fmla="*/ 0 h 11477625"/>
              <a:gd name="connsiteX2" fmla="*/ 9874251 w 9874251"/>
              <a:gd name="connsiteY2" fmla="*/ 5172075 h 11477625"/>
              <a:gd name="connsiteX3" fmla="*/ 6275428 w 9874251"/>
              <a:gd name="connsiteY3" fmla="*/ 11477625 h 11477625"/>
              <a:gd name="connsiteX4" fmla="*/ 0 w 9874251"/>
              <a:gd name="connsiteY4" fmla="*/ 11315700 h 11477625"/>
              <a:gd name="connsiteX5" fmla="*/ 0 w 9874251"/>
              <a:gd name="connsiteY5" fmla="*/ 9525 h 11477625"/>
              <a:gd name="connsiteX0" fmla="*/ 0 w 9874251"/>
              <a:gd name="connsiteY0" fmla="*/ 9525 h 11334750"/>
              <a:gd name="connsiteX1" fmla="*/ 6875503 w 9874251"/>
              <a:gd name="connsiteY1" fmla="*/ 0 h 11334750"/>
              <a:gd name="connsiteX2" fmla="*/ 9874251 w 9874251"/>
              <a:gd name="connsiteY2" fmla="*/ 5172075 h 11334750"/>
              <a:gd name="connsiteX3" fmla="*/ 6361153 w 9874251"/>
              <a:gd name="connsiteY3" fmla="*/ 11334750 h 11334750"/>
              <a:gd name="connsiteX4" fmla="*/ 0 w 9874251"/>
              <a:gd name="connsiteY4" fmla="*/ 11315700 h 11334750"/>
              <a:gd name="connsiteX5" fmla="*/ 0 w 9874251"/>
              <a:gd name="connsiteY5" fmla="*/ 9525 h 11334750"/>
              <a:gd name="connsiteX0" fmla="*/ 0 w 9874251"/>
              <a:gd name="connsiteY0" fmla="*/ 9525 h 11353800"/>
              <a:gd name="connsiteX1" fmla="*/ 6875503 w 9874251"/>
              <a:gd name="connsiteY1" fmla="*/ 0 h 11353800"/>
              <a:gd name="connsiteX2" fmla="*/ 9874251 w 9874251"/>
              <a:gd name="connsiteY2" fmla="*/ 5172075 h 11353800"/>
              <a:gd name="connsiteX3" fmla="*/ 6323053 w 9874251"/>
              <a:gd name="connsiteY3" fmla="*/ 11353800 h 11353800"/>
              <a:gd name="connsiteX4" fmla="*/ 0 w 9874251"/>
              <a:gd name="connsiteY4" fmla="*/ 11315700 h 11353800"/>
              <a:gd name="connsiteX5" fmla="*/ 0 w 9874251"/>
              <a:gd name="connsiteY5" fmla="*/ 9525 h 11353800"/>
              <a:gd name="connsiteX0" fmla="*/ 0 w 9874251"/>
              <a:gd name="connsiteY0" fmla="*/ 9525 h 11334750"/>
              <a:gd name="connsiteX1" fmla="*/ 6875503 w 9874251"/>
              <a:gd name="connsiteY1" fmla="*/ 0 h 11334750"/>
              <a:gd name="connsiteX2" fmla="*/ 9874251 w 9874251"/>
              <a:gd name="connsiteY2" fmla="*/ 5172075 h 11334750"/>
              <a:gd name="connsiteX3" fmla="*/ 6332578 w 9874251"/>
              <a:gd name="connsiteY3" fmla="*/ 11334750 h 11334750"/>
              <a:gd name="connsiteX4" fmla="*/ 0 w 9874251"/>
              <a:gd name="connsiteY4" fmla="*/ 11315700 h 11334750"/>
              <a:gd name="connsiteX5" fmla="*/ 0 w 9874251"/>
              <a:gd name="connsiteY5" fmla="*/ 9525 h 11334750"/>
              <a:gd name="connsiteX0" fmla="*/ 0 w 9874251"/>
              <a:gd name="connsiteY0" fmla="*/ 9525 h 11363325"/>
              <a:gd name="connsiteX1" fmla="*/ 6875503 w 9874251"/>
              <a:gd name="connsiteY1" fmla="*/ 0 h 11363325"/>
              <a:gd name="connsiteX2" fmla="*/ 9874251 w 9874251"/>
              <a:gd name="connsiteY2" fmla="*/ 5172075 h 11363325"/>
              <a:gd name="connsiteX3" fmla="*/ 6323053 w 9874251"/>
              <a:gd name="connsiteY3" fmla="*/ 11363325 h 11363325"/>
              <a:gd name="connsiteX4" fmla="*/ 0 w 9874251"/>
              <a:gd name="connsiteY4" fmla="*/ 11315700 h 11363325"/>
              <a:gd name="connsiteX5" fmla="*/ 0 w 9874251"/>
              <a:gd name="connsiteY5" fmla="*/ 9525 h 113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4251" h="11363325">
                <a:moveTo>
                  <a:pt x="0" y="9525"/>
                </a:moveTo>
                <a:lnTo>
                  <a:pt x="6875503" y="0"/>
                </a:lnTo>
                <a:lnTo>
                  <a:pt x="9874251" y="5172075"/>
                </a:lnTo>
                <a:lnTo>
                  <a:pt x="6323053" y="11363325"/>
                </a:lnTo>
                <a:lnTo>
                  <a:pt x="0" y="11315700"/>
                </a:lnTo>
                <a:lnTo>
                  <a:pt x="0" y="9525"/>
                </a:lnTo>
                <a:close/>
              </a:path>
            </a:pathLst>
          </a:custGeom>
        </p:spPr>
        <p:txBody>
          <a:bodyPr/>
          <a:lstStyle/>
          <a:p>
            <a:endParaRPr lang="en-CA"/>
          </a:p>
        </p:txBody>
      </p:sp>
      <p:sp>
        <p:nvSpPr>
          <p:cNvPr id="5" name="Title 24">
            <a:extLst>
              <a:ext uri="{FF2B5EF4-FFF2-40B4-BE49-F238E27FC236}">
                <a16:creationId xmlns:a16="http://schemas.microsoft.com/office/drawing/2014/main" id="{6EDCE951-D404-724F-9F0D-40BDB6392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1222" y="1311275"/>
            <a:ext cx="6800198" cy="114300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E7E27EA9-60F1-9429-88F8-A45DFAAAA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3443" y="3623795"/>
            <a:ext cx="6800198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58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E28694-F6EE-FBF4-2A78-0EB6F2ADE9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4398167" y="-4397372"/>
            <a:ext cx="11309352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rgbClr val="223A66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53A7C0-8F15-8E19-D630-D28F4BF8A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1119644" y="-33335"/>
            <a:ext cx="9001355" cy="11342683"/>
          </a:xfrm>
          <a:custGeom>
            <a:avLst/>
            <a:gdLst>
              <a:gd name="connsiteX0" fmla="*/ 14082 w 9001355"/>
              <a:gd name="connsiteY0" fmla="*/ 0 h 11342683"/>
              <a:gd name="connsiteX1" fmla="*/ 2440 w 9001355"/>
              <a:gd name="connsiteY1" fmla="*/ 8534994 h 11342683"/>
              <a:gd name="connsiteX2" fmla="*/ 0 w 9001355"/>
              <a:gd name="connsiteY2" fmla="*/ 11342683 h 11342683"/>
              <a:gd name="connsiteX3" fmla="*/ 5803014 w 9001355"/>
              <a:gd name="connsiteY3" fmla="*/ 11342683 h 11342683"/>
              <a:gd name="connsiteX4" fmla="*/ 9001355 w 9001355"/>
              <a:gd name="connsiteY4" fmla="*/ 4926012 h 11342683"/>
              <a:gd name="connsiteX5" fmla="*/ 6534747 w 9001355"/>
              <a:gd name="connsiteY5" fmla="*/ 12700 h 113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355" h="11342683">
                <a:moveTo>
                  <a:pt x="14082" y="0"/>
                </a:moveTo>
                <a:cubicBezTo>
                  <a:pt x="13378" y="2836068"/>
                  <a:pt x="6320" y="5689996"/>
                  <a:pt x="2440" y="8534994"/>
                </a:cubicBezTo>
                <a:lnTo>
                  <a:pt x="0" y="11342683"/>
                </a:lnTo>
                <a:lnTo>
                  <a:pt x="5803014" y="11342683"/>
                </a:lnTo>
                <a:lnTo>
                  <a:pt x="9001355" y="4926012"/>
                </a:lnTo>
                <a:lnTo>
                  <a:pt x="6534747" y="12700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9099" t="292" r="-41213" b="-29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                 </a:t>
            </a:r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FE4A4-EBED-5213-7CDC-E8C8077846A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056584" y="0"/>
            <a:ext cx="8258176" cy="11309350"/>
            <a:chOff x="9055790" y="0"/>
            <a:chExt cx="8258176" cy="113093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F9D76F-4AC1-9870-A5EB-0922F17EC2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871075" y="0"/>
              <a:ext cx="5408613" cy="11309350"/>
            </a:xfrm>
            <a:custGeom>
              <a:avLst/>
              <a:gdLst>
                <a:gd name="connsiteX0" fmla="*/ 2603193 w 5408613"/>
                <a:gd name="connsiteY0" fmla="*/ 0 h 11309350"/>
                <a:gd name="connsiteX1" fmla="*/ 873847 w 5408613"/>
                <a:gd name="connsiteY1" fmla="*/ 0 h 11309350"/>
                <a:gd name="connsiteX2" fmla="*/ 3679267 w 5408613"/>
                <a:gd name="connsiteY2" fmla="*/ 4892678 h 11309350"/>
                <a:gd name="connsiteX3" fmla="*/ 0 w 5408613"/>
                <a:gd name="connsiteY3" fmla="*/ 11309350 h 11309350"/>
                <a:gd name="connsiteX4" fmla="*/ 1729346 w 5408613"/>
                <a:gd name="connsiteY4" fmla="*/ 11309350 h 11309350"/>
                <a:gd name="connsiteX5" fmla="*/ 5408613 w 5408613"/>
                <a:gd name="connsiteY5" fmla="*/ 4892678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3" h="11309350">
                  <a:moveTo>
                    <a:pt x="2603193" y="0"/>
                  </a:moveTo>
                  <a:lnTo>
                    <a:pt x="873847" y="0"/>
                  </a:lnTo>
                  <a:lnTo>
                    <a:pt x="3679267" y="4892678"/>
                  </a:lnTo>
                  <a:lnTo>
                    <a:pt x="0" y="11309350"/>
                  </a:lnTo>
                  <a:lnTo>
                    <a:pt x="1729346" y="11309350"/>
                  </a:lnTo>
                  <a:lnTo>
                    <a:pt x="5408613" y="48926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634A59-105B-AACC-781C-31C8934E2A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651998" y="0"/>
              <a:ext cx="5408612" cy="11309348"/>
            </a:xfrm>
            <a:custGeom>
              <a:avLst/>
              <a:gdLst>
                <a:gd name="connsiteX0" fmla="*/ 2603192 w 5408612"/>
                <a:gd name="connsiteY0" fmla="*/ 0 h 11309348"/>
                <a:gd name="connsiteX1" fmla="*/ 873846 w 5408612"/>
                <a:gd name="connsiteY1" fmla="*/ 0 h 11309348"/>
                <a:gd name="connsiteX2" fmla="*/ 3679266 w 5408612"/>
                <a:gd name="connsiteY2" fmla="*/ 4892677 h 11309348"/>
                <a:gd name="connsiteX3" fmla="*/ 0 w 5408612"/>
                <a:gd name="connsiteY3" fmla="*/ 11309348 h 11309348"/>
                <a:gd name="connsiteX4" fmla="*/ 1729346 w 5408612"/>
                <a:gd name="connsiteY4" fmla="*/ 11309348 h 11309348"/>
                <a:gd name="connsiteX5" fmla="*/ 5408612 w 5408612"/>
                <a:gd name="connsiteY5" fmla="*/ 4892677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2" h="11309348">
                  <a:moveTo>
                    <a:pt x="2603192" y="0"/>
                  </a:moveTo>
                  <a:lnTo>
                    <a:pt x="873846" y="0"/>
                  </a:lnTo>
                  <a:lnTo>
                    <a:pt x="3679266" y="4892677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2" y="489267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3350D5-8565-62C6-788F-3AD6C829D8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905354" y="0"/>
              <a:ext cx="5408612" cy="11309348"/>
            </a:xfrm>
            <a:custGeom>
              <a:avLst/>
              <a:gdLst>
                <a:gd name="connsiteX0" fmla="*/ 2603192 w 5408612"/>
                <a:gd name="connsiteY0" fmla="*/ 0 h 11309348"/>
                <a:gd name="connsiteX1" fmla="*/ 873846 w 5408612"/>
                <a:gd name="connsiteY1" fmla="*/ 0 h 11309348"/>
                <a:gd name="connsiteX2" fmla="*/ 3679266 w 5408612"/>
                <a:gd name="connsiteY2" fmla="*/ 4892678 h 11309348"/>
                <a:gd name="connsiteX3" fmla="*/ 0 w 5408612"/>
                <a:gd name="connsiteY3" fmla="*/ 11309348 h 11309348"/>
                <a:gd name="connsiteX4" fmla="*/ 1729346 w 5408612"/>
                <a:gd name="connsiteY4" fmla="*/ 11309348 h 11309348"/>
                <a:gd name="connsiteX5" fmla="*/ 5408612 w 5408612"/>
                <a:gd name="connsiteY5" fmla="*/ 4892678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2" h="11309348">
                  <a:moveTo>
                    <a:pt x="2603192" y="0"/>
                  </a:moveTo>
                  <a:lnTo>
                    <a:pt x="873846" y="0"/>
                  </a:lnTo>
                  <a:lnTo>
                    <a:pt x="3679266" y="4892678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2" y="4892678"/>
                  </a:lnTo>
                  <a:close/>
                </a:path>
              </a:pathLst>
            </a:custGeom>
            <a:solidFill>
              <a:srgbClr val="A7A9AC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258A9C-7E12-B3FA-57CB-D7A8783FB3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055790" y="0"/>
              <a:ext cx="5408611" cy="11309348"/>
            </a:xfrm>
            <a:custGeom>
              <a:avLst/>
              <a:gdLst>
                <a:gd name="connsiteX0" fmla="*/ 2603191 w 5408611"/>
                <a:gd name="connsiteY0" fmla="*/ 0 h 11309348"/>
                <a:gd name="connsiteX1" fmla="*/ 873845 w 5408611"/>
                <a:gd name="connsiteY1" fmla="*/ 0 h 11309348"/>
                <a:gd name="connsiteX2" fmla="*/ 3679265 w 5408611"/>
                <a:gd name="connsiteY2" fmla="*/ 4892677 h 11309348"/>
                <a:gd name="connsiteX3" fmla="*/ 0 w 5408611"/>
                <a:gd name="connsiteY3" fmla="*/ 11309348 h 11309348"/>
                <a:gd name="connsiteX4" fmla="*/ 1729346 w 5408611"/>
                <a:gd name="connsiteY4" fmla="*/ 11309348 h 11309348"/>
                <a:gd name="connsiteX5" fmla="*/ 5408611 w 5408611"/>
                <a:gd name="connsiteY5" fmla="*/ 4892677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1" h="11309348">
                  <a:moveTo>
                    <a:pt x="2603191" y="0"/>
                  </a:moveTo>
                  <a:lnTo>
                    <a:pt x="873845" y="0"/>
                  </a:lnTo>
                  <a:lnTo>
                    <a:pt x="3679265" y="4892677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1" y="489267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DD2B0FD4-5B98-52D8-EBD3-00D5D7E86F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360" y="5684227"/>
            <a:ext cx="6800198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29EE3BA2-EAA8-06D5-4D6F-36506C75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0" y="2987675"/>
            <a:ext cx="6800198" cy="114300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98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E28694-F6EE-FBF4-2A78-0EB6F2ADE9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4398167" y="-4397372"/>
            <a:ext cx="11309352" cy="20104100"/>
          </a:xfrm>
          <a:custGeom>
            <a:avLst/>
            <a:gdLst>
              <a:gd name="connsiteX0" fmla="*/ 0 w 2207002"/>
              <a:gd name="connsiteY0" fmla="*/ 0 h 2207002"/>
              <a:gd name="connsiteX1" fmla="*/ 2207003 w 2207002"/>
              <a:gd name="connsiteY1" fmla="*/ 0 h 2207002"/>
              <a:gd name="connsiteX2" fmla="*/ 2207003 w 2207002"/>
              <a:gd name="connsiteY2" fmla="*/ 2207003 h 2207002"/>
              <a:gd name="connsiteX3" fmla="*/ 0 w 2207002"/>
              <a:gd name="connsiteY3" fmla="*/ 2207003 h 220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002" h="2207002">
                <a:moveTo>
                  <a:pt x="0" y="0"/>
                </a:moveTo>
                <a:lnTo>
                  <a:pt x="2207003" y="0"/>
                </a:lnTo>
                <a:lnTo>
                  <a:pt x="2207003" y="2207003"/>
                </a:lnTo>
                <a:lnTo>
                  <a:pt x="0" y="2207003"/>
                </a:lnTo>
                <a:close/>
              </a:path>
            </a:pathLst>
          </a:custGeom>
          <a:solidFill>
            <a:srgbClr val="223A66"/>
          </a:solidFill>
          <a:ln w="13986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53A7C0-8F15-8E19-D630-D28F4BF8A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1119644" y="-33335"/>
            <a:ext cx="9001355" cy="11342683"/>
          </a:xfrm>
          <a:custGeom>
            <a:avLst/>
            <a:gdLst>
              <a:gd name="connsiteX0" fmla="*/ 14082 w 9001355"/>
              <a:gd name="connsiteY0" fmla="*/ 0 h 11342683"/>
              <a:gd name="connsiteX1" fmla="*/ 2440 w 9001355"/>
              <a:gd name="connsiteY1" fmla="*/ 8534994 h 11342683"/>
              <a:gd name="connsiteX2" fmla="*/ 0 w 9001355"/>
              <a:gd name="connsiteY2" fmla="*/ 11342683 h 11342683"/>
              <a:gd name="connsiteX3" fmla="*/ 5803014 w 9001355"/>
              <a:gd name="connsiteY3" fmla="*/ 11342683 h 11342683"/>
              <a:gd name="connsiteX4" fmla="*/ 9001355 w 9001355"/>
              <a:gd name="connsiteY4" fmla="*/ 4926012 h 11342683"/>
              <a:gd name="connsiteX5" fmla="*/ 6534747 w 9001355"/>
              <a:gd name="connsiteY5" fmla="*/ 12700 h 113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355" h="11342683">
                <a:moveTo>
                  <a:pt x="14082" y="0"/>
                </a:moveTo>
                <a:cubicBezTo>
                  <a:pt x="13378" y="2836068"/>
                  <a:pt x="6320" y="5689996"/>
                  <a:pt x="2440" y="8534994"/>
                </a:cubicBezTo>
                <a:lnTo>
                  <a:pt x="0" y="11342683"/>
                </a:lnTo>
                <a:lnTo>
                  <a:pt x="5803014" y="11342683"/>
                </a:lnTo>
                <a:lnTo>
                  <a:pt x="9001355" y="4926012"/>
                </a:lnTo>
                <a:lnTo>
                  <a:pt x="6534747" y="12700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327" t="-2082" r="-57457" b="-289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                        </a:t>
            </a:r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FE4A4-EBED-5213-7CDC-E8C8077846A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056584" y="0"/>
            <a:ext cx="8258176" cy="11309350"/>
            <a:chOff x="9055790" y="0"/>
            <a:chExt cx="8258176" cy="113093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F9D76F-4AC1-9870-A5EB-0922F17EC2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871075" y="0"/>
              <a:ext cx="5408613" cy="11309350"/>
            </a:xfrm>
            <a:custGeom>
              <a:avLst/>
              <a:gdLst>
                <a:gd name="connsiteX0" fmla="*/ 2603193 w 5408613"/>
                <a:gd name="connsiteY0" fmla="*/ 0 h 11309350"/>
                <a:gd name="connsiteX1" fmla="*/ 873847 w 5408613"/>
                <a:gd name="connsiteY1" fmla="*/ 0 h 11309350"/>
                <a:gd name="connsiteX2" fmla="*/ 3679267 w 5408613"/>
                <a:gd name="connsiteY2" fmla="*/ 4892678 h 11309350"/>
                <a:gd name="connsiteX3" fmla="*/ 0 w 5408613"/>
                <a:gd name="connsiteY3" fmla="*/ 11309350 h 11309350"/>
                <a:gd name="connsiteX4" fmla="*/ 1729346 w 5408613"/>
                <a:gd name="connsiteY4" fmla="*/ 11309350 h 11309350"/>
                <a:gd name="connsiteX5" fmla="*/ 5408613 w 5408613"/>
                <a:gd name="connsiteY5" fmla="*/ 4892678 h 1130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3" h="11309350">
                  <a:moveTo>
                    <a:pt x="2603193" y="0"/>
                  </a:moveTo>
                  <a:lnTo>
                    <a:pt x="873847" y="0"/>
                  </a:lnTo>
                  <a:lnTo>
                    <a:pt x="3679267" y="4892678"/>
                  </a:lnTo>
                  <a:lnTo>
                    <a:pt x="0" y="11309350"/>
                  </a:lnTo>
                  <a:lnTo>
                    <a:pt x="1729346" y="11309350"/>
                  </a:lnTo>
                  <a:lnTo>
                    <a:pt x="5408613" y="48926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634A59-105B-AACC-781C-31C8934E2A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651998" y="0"/>
              <a:ext cx="5408612" cy="11309348"/>
            </a:xfrm>
            <a:custGeom>
              <a:avLst/>
              <a:gdLst>
                <a:gd name="connsiteX0" fmla="*/ 2603192 w 5408612"/>
                <a:gd name="connsiteY0" fmla="*/ 0 h 11309348"/>
                <a:gd name="connsiteX1" fmla="*/ 873846 w 5408612"/>
                <a:gd name="connsiteY1" fmla="*/ 0 h 11309348"/>
                <a:gd name="connsiteX2" fmla="*/ 3679266 w 5408612"/>
                <a:gd name="connsiteY2" fmla="*/ 4892677 h 11309348"/>
                <a:gd name="connsiteX3" fmla="*/ 0 w 5408612"/>
                <a:gd name="connsiteY3" fmla="*/ 11309348 h 11309348"/>
                <a:gd name="connsiteX4" fmla="*/ 1729346 w 5408612"/>
                <a:gd name="connsiteY4" fmla="*/ 11309348 h 11309348"/>
                <a:gd name="connsiteX5" fmla="*/ 5408612 w 5408612"/>
                <a:gd name="connsiteY5" fmla="*/ 4892677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2" h="11309348">
                  <a:moveTo>
                    <a:pt x="2603192" y="0"/>
                  </a:moveTo>
                  <a:lnTo>
                    <a:pt x="873846" y="0"/>
                  </a:lnTo>
                  <a:lnTo>
                    <a:pt x="3679266" y="4892677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2" y="4892677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3350D5-8565-62C6-788F-3AD6C829D8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905354" y="0"/>
              <a:ext cx="5408612" cy="11309348"/>
            </a:xfrm>
            <a:custGeom>
              <a:avLst/>
              <a:gdLst>
                <a:gd name="connsiteX0" fmla="*/ 2603192 w 5408612"/>
                <a:gd name="connsiteY0" fmla="*/ 0 h 11309348"/>
                <a:gd name="connsiteX1" fmla="*/ 873846 w 5408612"/>
                <a:gd name="connsiteY1" fmla="*/ 0 h 11309348"/>
                <a:gd name="connsiteX2" fmla="*/ 3679266 w 5408612"/>
                <a:gd name="connsiteY2" fmla="*/ 4892678 h 11309348"/>
                <a:gd name="connsiteX3" fmla="*/ 0 w 5408612"/>
                <a:gd name="connsiteY3" fmla="*/ 11309348 h 11309348"/>
                <a:gd name="connsiteX4" fmla="*/ 1729346 w 5408612"/>
                <a:gd name="connsiteY4" fmla="*/ 11309348 h 11309348"/>
                <a:gd name="connsiteX5" fmla="*/ 5408612 w 5408612"/>
                <a:gd name="connsiteY5" fmla="*/ 4892678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2" h="11309348">
                  <a:moveTo>
                    <a:pt x="2603192" y="0"/>
                  </a:moveTo>
                  <a:lnTo>
                    <a:pt x="873846" y="0"/>
                  </a:lnTo>
                  <a:lnTo>
                    <a:pt x="3679266" y="4892678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2" y="4892678"/>
                  </a:lnTo>
                  <a:close/>
                </a:path>
              </a:pathLst>
            </a:custGeom>
            <a:solidFill>
              <a:srgbClr val="A7A9AC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258A9C-7E12-B3FA-57CB-D7A8783FB3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9055790" y="0"/>
              <a:ext cx="5408611" cy="11309348"/>
            </a:xfrm>
            <a:custGeom>
              <a:avLst/>
              <a:gdLst>
                <a:gd name="connsiteX0" fmla="*/ 2603191 w 5408611"/>
                <a:gd name="connsiteY0" fmla="*/ 0 h 11309348"/>
                <a:gd name="connsiteX1" fmla="*/ 873845 w 5408611"/>
                <a:gd name="connsiteY1" fmla="*/ 0 h 11309348"/>
                <a:gd name="connsiteX2" fmla="*/ 3679265 w 5408611"/>
                <a:gd name="connsiteY2" fmla="*/ 4892677 h 11309348"/>
                <a:gd name="connsiteX3" fmla="*/ 0 w 5408611"/>
                <a:gd name="connsiteY3" fmla="*/ 11309348 h 11309348"/>
                <a:gd name="connsiteX4" fmla="*/ 1729346 w 5408611"/>
                <a:gd name="connsiteY4" fmla="*/ 11309348 h 11309348"/>
                <a:gd name="connsiteX5" fmla="*/ 5408611 w 5408611"/>
                <a:gd name="connsiteY5" fmla="*/ 4892677 h 113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611" h="11309348">
                  <a:moveTo>
                    <a:pt x="2603191" y="0"/>
                  </a:moveTo>
                  <a:lnTo>
                    <a:pt x="873845" y="0"/>
                  </a:lnTo>
                  <a:lnTo>
                    <a:pt x="3679265" y="4892677"/>
                  </a:lnTo>
                  <a:lnTo>
                    <a:pt x="0" y="11309348"/>
                  </a:lnTo>
                  <a:lnTo>
                    <a:pt x="1729346" y="11309348"/>
                  </a:lnTo>
                  <a:lnTo>
                    <a:pt x="5408611" y="4892677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               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DD2B0FD4-5B98-52D8-EBD3-00D5D7E86F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360" y="5684227"/>
            <a:ext cx="6800198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29EE3BA2-EAA8-06D5-4D6F-36506C75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0" y="2987675"/>
            <a:ext cx="6800198" cy="1143000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83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695992-35BE-2227-72B5-FE29412A445A}"/>
              </a:ext>
            </a:extLst>
          </p:cNvPr>
          <p:cNvGrpSpPr/>
          <p:nvPr userDrawn="1"/>
        </p:nvGrpSpPr>
        <p:grpSpPr>
          <a:xfrm>
            <a:off x="2300592" y="10519563"/>
            <a:ext cx="17823352" cy="795675"/>
            <a:chOff x="2280748" y="10513675"/>
            <a:chExt cx="17823352" cy="79567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BC9959-EDA7-F2BD-C7E6-CD6B2102E015}"/>
                </a:ext>
              </a:extLst>
            </p:cNvPr>
            <p:cNvSpPr/>
            <p:nvPr/>
          </p:nvSpPr>
          <p:spPr>
            <a:xfrm>
              <a:off x="2280748" y="10513676"/>
              <a:ext cx="17823352" cy="795674"/>
            </a:xfrm>
            <a:custGeom>
              <a:avLst/>
              <a:gdLst>
                <a:gd name="connsiteX0" fmla="*/ 578000 w 17823352"/>
                <a:gd name="connsiteY0" fmla="*/ 0 h 795674"/>
                <a:gd name="connsiteX1" fmla="*/ 17823352 w 17823352"/>
                <a:gd name="connsiteY1" fmla="*/ 0 h 795674"/>
                <a:gd name="connsiteX2" fmla="*/ 17823352 w 17823352"/>
                <a:gd name="connsiteY2" fmla="*/ 795674 h 795674"/>
                <a:gd name="connsiteX3" fmla="*/ 0 w 17823352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3352" h="795674">
                  <a:moveTo>
                    <a:pt x="578000" y="0"/>
                  </a:moveTo>
                  <a:lnTo>
                    <a:pt x="17823352" y="0"/>
                  </a:lnTo>
                  <a:lnTo>
                    <a:pt x="17823352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8FB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1B1CB25-42DA-03E0-4465-640C023BD045}"/>
                </a:ext>
              </a:extLst>
            </p:cNvPr>
            <p:cNvSpPr/>
            <p:nvPr/>
          </p:nvSpPr>
          <p:spPr>
            <a:xfrm>
              <a:off x="2807267" y="10513676"/>
              <a:ext cx="17296833" cy="795674"/>
            </a:xfrm>
            <a:custGeom>
              <a:avLst/>
              <a:gdLst>
                <a:gd name="connsiteX0" fmla="*/ 578001 w 17296833"/>
                <a:gd name="connsiteY0" fmla="*/ 0 h 795674"/>
                <a:gd name="connsiteX1" fmla="*/ 17296833 w 17296833"/>
                <a:gd name="connsiteY1" fmla="*/ 0 h 795674"/>
                <a:gd name="connsiteX2" fmla="*/ 17296833 w 17296833"/>
                <a:gd name="connsiteY2" fmla="*/ 795674 h 795674"/>
                <a:gd name="connsiteX3" fmla="*/ 0 w 17296833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6833" h="795674">
                  <a:moveTo>
                    <a:pt x="578001" y="0"/>
                  </a:moveTo>
                  <a:lnTo>
                    <a:pt x="17296833" y="0"/>
                  </a:lnTo>
                  <a:lnTo>
                    <a:pt x="17296833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3D62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00D9569-9411-BD10-4B19-05005B8F9E2C}"/>
                </a:ext>
              </a:extLst>
            </p:cNvPr>
            <p:cNvSpPr/>
            <p:nvPr/>
          </p:nvSpPr>
          <p:spPr>
            <a:xfrm>
              <a:off x="3333786" y="10513675"/>
              <a:ext cx="16770314" cy="795674"/>
            </a:xfrm>
            <a:custGeom>
              <a:avLst/>
              <a:gdLst>
                <a:gd name="connsiteX0" fmla="*/ 578001 w 16770314"/>
                <a:gd name="connsiteY0" fmla="*/ 0 h 795674"/>
                <a:gd name="connsiteX1" fmla="*/ 16770314 w 16770314"/>
                <a:gd name="connsiteY1" fmla="*/ 0 h 795674"/>
                <a:gd name="connsiteX2" fmla="*/ 16770314 w 16770314"/>
                <a:gd name="connsiteY2" fmla="*/ 795674 h 795674"/>
                <a:gd name="connsiteX3" fmla="*/ 0 w 16770314"/>
                <a:gd name="connsiteY3" fmla="*/ 795674 h 79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70314" h="795674">
                  <a:moveTo>
                    <a:pt x="578001" y="0"/>
                  </a:moveTo>
                  <a:lnTo>
                    <a:pt x="16770314" y="0"/>
                  </a:lnTo>
                  <a:lnTo>
                    <a:pt x="16770314" y="795674"/>
                  </a:lnTo>
                  <a:lnTo>
                    <a:pt x="0" y="795674"/>
                  </a:lnTo>
                  <a:close/>
                </a:path>
              </a:pathLst>
            </a:custGeom>
            <a:solidFill>
              <a:srgbClr val="223A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AC70DBE-0500-8A2E-84BF-28D972432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995651" y="10577863"/>
              <a:ext cx="3339158" cy="639411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04E4A06-8A79-3811-D8B8-0EC9FA79E2AD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44677" y="10455275"/>
            <a:ext cx="1508923" cy="635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018E9E-B276-33A9-A526-821D8A7D43EA}"/>
              </a:ext>
            </a:extLst>
          </p:cNvPr>
          <p:cNvGrpSpPr/>
          <p:nvPr userDrawn="1"/>
        </p:nvGrpSpPr>
        <p:grpSpPr>
          <a:xfrm>
            <a:off x="320880" y="10373710"/>
            <a:ext cx="19463928" cy="1093295"/>
            <a:chOff x="320880" y="10373710"/>
            <a:chExt cx="19463928" cy="10932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B44734-45E4-79AE-3E30-5E1E40BB9F0A}"/>
                </a:ext>
              </a:extLst>
            </p:cNvPr>
            <p:cNvGrpSpPr/>
            <p:nvPr/>
          </p:nvGrpSpPr>
          <p:grpSpPr>
            <a:xfrm>
              <a:off x="320880" y="10373710"/>
              <a:ext cx="19463928" cy="935640"/>
              <a:chOff x="320880" y="10373710"/>
              <a:chExt cx="19463928" cy="93564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606E73-6E93-991A-D38D-B1A358EDEFE1}"/>
                  </a:ext>
                </a:extLst>
              </p:cNvPr>
              <p:cNvSpPr/>
              <p:nvPr/>
            </p:nvSpPr>
            <p:spPr>
              <a:xfrm>
                <a:off x="320880" y="10373710"/>
                <a:ext cx="1902058" cy="935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A3BA5E-1E45-E2FE-E28D-1CE5E9705AD2}"/>
                  </a:ext>
                </a:extLst>
              </p:cNvPr>
              <p:cNvSpPr/>
              <p:nvPr/>
            </p:nvSpPr>
            <p:spPr>
              <a:xfrm>
                <a:off x="15954703" y="10594428"/>
                <a:ext cx="3830105" cy="714922"/>
              </a:xfrm>
              <a:prstGeom prst="rect">
                <a:avLst/>
              </a:prstGeom>
              <a:solidFill>
                <a:srgbClr val="223A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" name="Picture 3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4321E575-7841-3F60-C311-80C9CE15F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2903" y="10373710"/>
              <a:ext cx="2141905" cy="10932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1" r:id="rId2"/>
    <p:sldLayoutId id="2147483703" r:id="rId3"/>
    <p:sldLayoutId id="2147483690" r:id="rId4"/>
    <p:sldLayoutId id="2147483682" r:id="rId5"/>
    <p:sldLayoutId id="2147483696" r:id="rId6"/>
    <p:sldLayoutId id="2147483693" r:id="rId7"/>
    <p:sldLayoutId id="2147483683" r:id="rId8"/>
    <p:sldLayoutId id="2147483701" r:id="rId9"/>
    <p:sldLayoutId id="2147483692" r:id="rId10"/>
    <p:sldLayoutId id="2147483666" r:id="rId11"/>
    <p:sldLayoutId id="2147483667" r:id="rId12"/>
    <p:sldLayoutId id="2147483665" r:id="rId13"/>
    <p:sldLayoutId id="2147483668" r:id="rId14"/>
    <p:sldLayoutId id="2147483685" r:id="rId15"/>
    <p:sldLayoutId id="2147483688" r:id="rId16"/>
    <p:sldLayoutId id="2147483686" r:id="rId17"/>
    <p:sldLayoutId id="2147483689" r:id="rId18"/>
    <p:sldLayoutId id="2147483694" r:id="rId19"/>
    <p:sldLayoutId id="2147483704" r:id="rId20"/>
    <p:sldLayoutId id="2147483706" r:id="rId2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tawapolice.ca/en/who-we-are/budget.asp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4F8A0-1313-9AD2-E751-6C3570B6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0" y="3324005"/>
            <a:ext cx="8046284" cy="3486697"/>
          </a:xfrm>
        </p:spPr>
        <p:txBody>
          <a:bodyPr/>
          <a:lstStyle/>
          <a:p>
            <a:r>
              <a:rPr lang="en-CA">
                <a:cs typeface="Arial" panose="020B0604020202020204" pitchFamily="34" charset="0"/>
              </a:rPr>
              <a:t>2026 Draft Operating and Capital Budget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B247205-F0BB-691C-A46A-408CBF127AF6}"/>
              </a:ext>
            </a:extLst>
          </p:cNvPr>
          <p:cNvSpPr txBox="1">
            <a:spLocks/>
          </p:cNvSpPr>
          <p:nvPr/>
        </p:nvSpPr>
        <p:spPr>
          <a:xfrm>
            <a:off x="787360" y="7972206"/>
            <a:ext cx="8046284" cy="762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rgbClr val="8FB2CC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November 12, 2025</a:t>
            </a:r>
          </a:p>
        </p:txBody>
      </p:sp>
    </p:spTree>
    <p:extLst>
      <p:ext uri="{BB962C8B-B14F-4D97-AF65-F5344CB8AC3E}">
        <p14:creationId xmlns:p14="http://schemas.microsoft.com/office/powerpoint/2010/main" val="293038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12287B87-A0D5-2EE1-F587-05A64A8D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Budget Consultation</a:t>
            </a:r>
            <a:endParaRPr lang="en-US"/>
          </a:p>
        </p:txBody>
      </p:sp>
      <p:sp>
        <p:nvSpPr>
          <p:cNvPr id="2" name="Content Placeholder 36">
            <a:extLst>
              <a:ext uri="{FF2B5EF4-FFF2-40B4-BE49-F238E27FC236}">
                <a16:creationId xmlns:a16="http://schemas.microsoft.com/office/drawing/2014/main" id="{A71BFF8E-C1C5-9A7D-9B20-8517E0166D99}"/>
              </a:ext>
            </a:extLst>
          </p:cNvPr>
          <p:cNvSpPr>
            <a:spLocks noGrp="1"/>
          </p:cNvSpPr>
          <p:nvPr/>
        </p:nvSpPr>
        <p:spPr>
          <a:xfrm>
            <a:off x="892516" y="3375568"/>
            <a:ext cx="8431098" cy="4773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b="1" noProof="0">
                <a:latin typeface="+mj-lt"/>
                <a:ea typeface="Source Sans Pro"/>
              </a:rPr>
              <a:t>Leadership Connections: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noProof="0">
                <a:latin typeface="+mj-lt"/>
              </a:rPr>
              <a:t>👥 Direct conversations with councillors, residents, and community leaders led by OPS leadership.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CA" sz="4000" noProof="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b="1" noProof="0">
                <a:latin typeface="+mj-lt"/>
                <a:ea typeface="Source Sans Pro"/>
              </a:rPr>
              <a:t>Community-Centric Engagement: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4000" noProof="0">
                <a:latin typeface="+mj-lt"/>
              </a:rPr>
              <a:t>🌍 Meetings, dialogues, and surveys to include as many voices as possible.</a:t>
            </a:r>
            <a:endParaRPr lang="en-CA" sz="400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CA" sz="4000" noProof="0">
              <a:latin typeface="+mj-lt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19DEE5-D573-D8B7-65D4-128AE3C2B88D}"/>
              </a:ext>
            </a:extLst>
          </p:cNvPr>
          <p:cNvSpPr>
            <a:spLocks noGrp="1"/>
          </p:cNvSpPr>
          <p:nvPr/>
        </p:nvSpPr>
        <p:spPr>
          <a:xfrm>
            <a:off x="10782074" y="3307878"/>
            <a:ext cx="8431098" cy="4773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b="1" noProof="0">
                <a:latin typeface="+mj-lt"/>
              </a:rPr>
              <a:t>Inclusive Data Collection: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noProof="0">
                <a:latin typeface="+mj-lt"/>
              </a:rPr>
              <a:t>🗣️ Input gathered across languages, cultures, and platforms to reflect Ottawa’s diversity.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CA" sz="4000" noProof="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b="1" noProof="0">
                <a:latin typeface="+mj-lt"/>
              </a:rPr>
              <a:t>Data-Driven Insights: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CA" sz="4000" noProof="0">
                <a:latin typeface="+mj-lt"/>
              </a:rPr>
              <a:t>📊 Analyzed ward needs, service pressures, and benchmarks to guide decisions.</a:t>
            </a:r>
          </a:p>
        </p:txBody>
      </p:sp>
    </p:spTree>
    <p:extLst>
      <p:ext uri="{BB962C8B-B14F-4D97-AF65-F5344CB8AC3E}">
        <p14:creationId xmlns:p14="http://schemas.microsoft.com/office/powerpoint/2010/main" val="352090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1925C5-6207-4811-459D-0722B0FD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Heard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E75F8C6-BED4-D271-9DD8-B8542AED3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89498"/>
              </p:ext>
            </p:extLst>
          </p:nvPr>
        </p:nvGraphicFramePr>
        <p:xfrm>
          <a:off x="1104786" y="1251525"/>
          <a:ext cx="17722057" cy="85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54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47AF3F4-9147-21C8-FD08-7AF1428BE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244" y="1630500"/>
            <a:ext cx="6660851" cy="804834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188F8B8-2C97-EB73-980A-2102DC7610A8}"/>
              </a:ext>
            </a:extLst>
          </p:cNvPr>
          <p:cNvSpPr txBox="1"/>
          <p:nvPr/>
        </p:nvSpPr>
        <p:spPr>
          <a:xfrm>
            <a:off x="1366044" y="3040810"/>
            <a:ext cx="9205163" cy="5271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3600" b="1">
                <a:latin typeface="Arial"/>
                <a:ea typeface="Source Sans Pro"/>
                <a:cs typeface="Arial"/>
              </a:rPr>
              <a:t>The Board’s Strategic Direction approved in November 2023 were: </a:t>
            </a:r>
          </a:p>
          <a:p>
            <a:pPr marL="565150" indent="-565150" algn="l">
              <a:spcBef>
                <a:spcPts val="1979"/>
              </a:spcBef>
              <a:buBlip>
                <a:blip r:embed="rId4"/>
              </a:buBlip>
            </a:pPr>
            <a:r>
              <a:rPr lang="en-CA" sz="3250">
                <a:latin typeface="Arial"/>
                <a:ea typeface="Source Sans Pro"/>
                <a:cs typeface="Arial"/>
              </a:rPr>
              <a:t>Enhance Community Safety</a:t>
            </a:r>
          </a:p>
          <a:p>
            <a:pPr marL="565150" indent="-565150" algn="l">
              <a:spcBef>
                <a:spcPts val="1979"/>
              </a:spcBef>
              <a:buBlip>
                <a:blip r:embed="rId4"/>
              </a:buBlip>
            </a:pPr>
            <a:r>
              <a:rPr lang="en-CA" sz="3250">
                <a:latin typeface="Arial"/>
                <a:ea typeface="Source Sans Pro"/>
                <a:cs typeface="Arial"/>
              </a:rPr>
              <a:t>Build Trust Through Strong Partnerships</a:t>
            </a:r>
          </a:p>
          <a:p>
            <a:pPr marL="565150" indent="-565150" algn="l">
              <a:spcBef>
                <a:spcPts val="1979"/>
              </a:spcBef>
              <a:buBlip>
                <a:blip r:embed="rId4"/>
              </a:buBlip>
            </a:pPr>
            <a:r>
              <a:rPr lang="en-CA" sz="3250">
                <a:latin typeface="Arial"/>
                <a:ea typeface="Source Sans Pro"/>
                <a:cs typeface="Arial"/>
              </a:rPr>
              <a:t>Equity, Diversity and Inclusion – Strengthen Our Commitment to Human Rights</a:t>
            </a:r>
          </a:p>
          <a:p>
            <a:pPr marL="565150" indent="-565150" algn="l">
              <a:spcBef>
                <a:spcPts val="1979"/>
              </a:spcBef>
              <a:buBlip>
                <a:blip r:embed="rId4"/>
              </a:buBlip>
            </a:pPr>
            <a:r>
              <a:rPr lang="en-CA" sz="3250">
                <a:latin typeface="Arial"/>
                <a:ea typeface="Source Sans Pro"/>
                <a:cs typeface="Arial"/>
              </a:rPr>
              <a:t>Advance and Support a Resilient, Thriving Membership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B255AB-1620-36EF-8D0D-6252DC57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6683964" cy="992607"/>
          </a:xfrm>
        </p:spPr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Strategic Direction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B33323A-0E84-21EF-EDF4-08A9E57E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788861" cy="1528313"/>
          </a:xfrm>
        </p:spPr>
        <p:txBody>
          <a:bodyPr lIns="91440" tIns="45720" rIns="91440" bIns="45720" anchor="t"/>
          <a:lstStyle/>
          <a:p>
            <a:r>
              <a:rPr lang="en-US">
                <a:latin typeface="Verdana"/>
                <a:ea typeface="Verdana"/>
              </a:rPr>
              <a:t>Strategic </a:t>
            </a:r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Direction</a:t>
            </a:r>
            <a:endParaRPr lang="en-US" sz="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D5BA1-B88D-EEB8-8682-90EC934C03C3}"/>
              </a:ext>
            </a:extLst>
          </p:cNvPr>
          <p:cNvSpPr txBox="1"/>
          <p:nvPr/>
        </p:nvSpPr>
        <p:spPr>
          <a:xfrm>
            <a:off x="2004383" y="2342358"/>
            <a:ext cx="71470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B0F0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1 project funded by Federal Government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31EC0-F118-04DF-70AC-6B588709B074}"/>
              </a:ext>
            </a:extLst>
          </p:cNvPr>
          <p:cNvSpPr txBox="1"/>
          <p:nvPr/>
        </p:nvSpPr>
        <p:spPr>
          <a:xfrm>
            <a:off x="5199172" y="1825970"/>
            <a:ext cx="10932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latin typeface="Aptos" panose="020B00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32 projects aligned with Strategic Direction 2027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8FC1E2-2AEA-7979-AD99-86FAF1978775}"/>
              </a:ext>
            </a:extLst>
          </p:cNvPr>
          <p:cNvSpPr/>
          <p:nvPr/>
        </p:nvSpPr>
        <p:spPr>
          <a:xfrm>
            <a:off x="1347571" y="2799194"/>
            <a:ext cx="4018297" cy="1522641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5">
              <a:latin typeface="Aptos" panose="020B00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CC798D-74A9-E437-72F3-A03A77138DAD}"/>
              </a:ext>
            </a:extLst>
          </p:cNvPr>
          <p:cNvSpPr/>
          <p:nvPr/>
        </p:nvSpPr>
        <p:spPr>
          <a:xfrm>
            <a:off x="5824537" y="2799194"/>
            <a:ext cx="4018297" cy="1522641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5">
              <a:latin typeface="Aptos" panose="020B00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551332-FA5E-2F0C-2E06-6FA98A77AB79}"/>
              </a:ext>
            </a:extLst>
          </p:cNvPr>
          <p:cNvSpPr/>
          <p:nvPr/>
        </p:nvSpPr>
        <p:spPr>
          <a:xfrm>
            <a:off x="10301501" y="2799194"/>
            <a:ext cx="4018297" cy="1522641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5">
              <a:latin typeface="Aptos" panose="020B00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41581D-D2FA-465F-FF97-E1F3363E6996}"/>
              </a:ext>
            </a:extLst>
          </p:cNvPr>
          <p:cNvSpPr/>
          <p:nvPr/>
        </p:nvSpPr>
        <p:spPr>
          <a:xfrm>
            <a:off x="14778465" y="2799194"/>
            <a:ext cx="4018297" cy="1522641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5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ECCA7-3AC4-299A-5916-022AFE6E1869}"/>
              </a:ext>
            </a:extLst>
          </p:cNvPr>
          <p:cNvSpPr txBox="1"/>
          <p:nvPr/>
        </p:nvSpPr>
        <p:spPr>
          <a:xfrm>
            <a:off x="1486835" y="3168026"/>
            <a:ext cx="355464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Enhance </a:t>
            </a:r>
            <a:r>
              <a:rPr lang="en-US" sz="2400"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Community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F34B9-251D-3787-944E-416E59556646}"/>
              </a:ext>
            </a:extLst>
          </p:cNvPr>
          <p:cNvSpPr txBox="1"/>
          <p:nvPr/>
        </p:nvSpPr>
        <p:spPr>
          <a:xfrm>
            <a:off x="6048023" y="3140666"/>
            <a:ext cx="355464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Building </a:t>
            </a:r>
            <a:r>
              <a:rPr lang="en-US" sz="2400" b="1"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Trust </a:t>
            </a:r>
            <a:r>
              <a:rPr lang="en-US" sz="2400"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Through Strong Partnerships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A8728-E50D-CE19-6449-17F60824F597}"/>
              </a:ext>
            </a:extLst>
          </p:cNvPr>
          <p:cNvSpPr txBox="1"/>
          <p:nvPr/>
        </p:nvSpPr>
        <p:spPr>
          <a:xfrm>
            <a:off x="10391746" y="2955231"/>
            <a:ext cx="379420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Aptos" panose="020B0004020202020204" pitchFamily="34" charset="0"/>
                <a:cs typeface="Arial" panose="020B0604020202020204" pitchFamily="34" charset="0"/>
              </a:rPr>
              <a:t>Advance and </a:t>
            </a:r>
            <a:r>
              <a:rPr lang="en-US" sz="2400" b="1">
                <a:latin typeface="Aptos" panose="020B0004020202020204" pitchFamily="34" charset="0"/>
                <a:cs typeface="Arial" panose="020B0604020202020204" pitchFamily="34" charset="0"/>
              </a:rPr>
              <a:t>Support</a:t>
            </a:r>
            <a:r>
              <a:rPr lang="en-US" sz="2400">
                <a:latin typeface="Aptos" panose="020B0004020202020204" pitchFamily="34" charset="0"/>
                <a:cs typeface="Arial" panose="020B0604020202020204" pitchFamily="34" charset="0"/>
              </a:rPr>
              <a:t> a Resilient Thriving Membership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8373A-6F25-80E8-174F-6E21D8666E04}"/>
              </a:ext>
            </a:extLst>
          </p:cNvPr>
          <p:cNvSpPr txBox="1"/>
          <p:nvPr/>
        </p:nvSpPr>
        <p:spPr>
          <a:xfrm>
            <a:off x="14890512" y="2970835"/>
            <a:ext cx="379420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Aptos" panose="020B0004020202020204" pitchFamily="34" charset="0"/>
                <a:cs typeface="Arial" panose="020B0604020202020204" pitchFamily="34" charset="0"/>
              </a:rPr>
              <a:t>EDI – </a:t>
            </a:r>
            <a:r>
              <a:rPr lang="en-US" sz="2400" b="1">
                <a:latin typeface="Aptos" panose="020B00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2400">
                <a:latin typeface="Aptos" panose="020B0004020202020204" pitchFamily="34" charset="0"/>
                <a:cs typeface="Arial" panose="020B0604020202020204" pitchFamily="34" charset="0"/>
              </a:rPr>
              <a:t> our Commitment to Human Rights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7053EB-2297-FA3E-3941-300CA9C8E44E}"/>
              </a:ext>
            </a:extLst>
          </p:cNvPr>
          <p:cNvSpPr txBox="1"/>
          <p:nvPr/>
        </p:nvSpPr>
        <p:spPr>
          <a:xfrm>
            <a:off x="1145159" y="4333613"/>
            <a:ext cx="442312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District Revitalization Project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CSPA Compliance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Next Generation 9-1-1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Enterprise Asset Management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Data Optimization Project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Safer Streets Initiative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Fleet Service Delivery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Mental Health Strategy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latin typeface="Aptos" panose="020B0004020202020204" pitchFamily="34" charset="0"/>
                <a:cs typeface="Arial" panose="020B0604020202020204" pitchFamily="34" charset="0"/>
              </a:rPr>
              <a:t>Radio Upgrades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solidFill>
                  <a:srgbClr val="3D629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Joint Air Support Unit (Prov)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solidFill>
                  <a:srgbClr val="00B0F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Parliamentary Precinct (Fed)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solidFill>
                  <a:srgbClr val="3D629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Mounted Patrol Unit (Prov)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solidFill>
                  <a:srgbClr val="3D629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Market Safe (Prov)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solidFill>
                  <a:srgbClr val="3D629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CORE (Prov)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200">
                <a:solidFill>
                  <a:srgbClr val="3D629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Alternative Mental Health Supports (Prov)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D563D-6FD0-F10C-985A-1F8659A61595}"/>
              </a:ext>
            </a:extLst>
          </p:cNvPr>
          <p:cNvSpPr txBox="1"/>
          <p:nvPr/>
        </p:nvSpPr>
        <p:spPr>
          <a:xfrm>
            <a:off x="11028607" y="2292800"/>
            <a:ext cx="767743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3D6299"/>
                </a:solidFill>
                <a:latin typeface="Aptos" panose="020B0004020202020204" pitchFamily="34" charset="0"/>
                <a:ea typeface="Source Sans Pro"/>
                <a:cs typeface="Arial" panose="020B0604020202020204" pitchFamily="34" charset="0"/>
              </a:rPr>
              <a:t>6 projects funded by Provincial Government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D9CCAD-A73C-9799-04D2-0FC958771A09}"/>
              </a:ext>
            </a:extLst>
          </p:cNvPr>
          <p:cNvCxnSpPr>
            <a:cxnSpLocks/>
          </p:cNvCxnSpPr>
          <p:nvPr/>
        </p:nvCxnSpPr>
        <p:spPr>
          <a:xfrm>
            <a:off x="5577905" y="3678998"/>
            <a:ext cx="0" cy="6012638"/>
          </a:xfrm>
          <a:prstGeom prst="line">
            <a:avLst/>
          </a:prstGeom>
          <a:ln w="28575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27675-AE20-3E48-354F-9153FF6EF718}"/>
              </a:ext>
            </a:extLst>
          </p:cNvPr>
          <p:cNvCxnSpPr>
            <a:cxnSpLocks/>
          </p:cNvCxnSpPr>
          <p:nvPr/>
        </p:nvCxnSpPr>
        <p:spPr>
          <a:xfrm>
            <a:off x="10052844" y="3678998"/>
            <a:ext cx="0" cy="6012638"/>
          </a:xfrm>
          <a:prstGeom prst="line">
            <a:avLst/>
          </a:prstGeom>
          <a:ln w="28575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99ACF9-5B4D-4B5E-EBF8-C89AD89B3973}"/>
              </a:ext>
            </a:extLst>
          </p:cNvPr>
          <p:cNvCxnSpPr>
            <a:cxnSpLocks/>
          </p:cNvCxnSpPr>
          <p:nvPr/>
        </p:nvCxnSpPr>
        <p:spPr>
          <a:xfrm>
            <a:off x="14518024" y="3678998"/>
            <a:ext cx="0" cy="6012638"/>
          </a:xfrm>
          <a:prstGeom prst="line">
            <a:avLst/>
          </a:prstGeom>
          <a:ln w="28575">
            <a:solidFill>
              <a:srgbClr val="223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FCF9B15-07B6-3BE4-B69D-6575C5982BE9}"/>
              </a:ext>
            </a:extLst>
          </p:cNvPr>
          <p:cNvSpPr txBox="1"/>
          <p:nvPr/>
        </p:nvSpPr>
        <p:spPr>
          <a:xfrm>
            <a:off x="5890234" y="4321835"/>
            <a:ext cx="4000392" cy="33919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Community Relations Management System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Community Safety and Well-Being Framework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Victim Choice/Virtual Victim Reporting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Military Veterans and First Responders Program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Body Worn Camera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Customer Service Review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23C32-A00F-10D6-FEA0-4380A224AC62}"/>
              </a:ext>
            </a:extLst>
          </p:cNvPr>
          <p:cNvSpPr txBox="1"/>
          <p:nvPr/>
        </p:nvSpPr>
        <p:spPr>
          <a:xfrm>
            <a:off x="10481842" y="4319514"/>
            <a:ext cx="3837956" cy="43818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Staff Stabilization Initiative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South Facility​ Project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Safe Workplace Program 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Parade Formation Framework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Wellness Program 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Employee Central (SAP) Modernization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FSP Updates</a:t>
            </a:r>
          </a:p>
          <a:p>
            <a:pPr marL="471170" indent="-471170">
              <a:buBlip>
                <a:blip r:embed="rId3"/>
              </a:buBlip>
            </a:pPr>
            <a:r>
              <a:rPr lang="en-US" sz="2144">
                <a:solidFill>
                  <a:srgbClr val="3D6299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Alternative Staffing- Project Complement/Special Constables Initiative (Prov)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6E1493-7269-866F-9475-30FA23241C46}"/>
              </a:ext>
            </a:extLst>
          </p:cNvPr>
          <p:cNvSpPr txBox="1"/>
          <p:nvPr/>
        </p:nvSpPr>
        <p:spPr>
          <a:xfrm>
            <a:off x="15123923" y="4318413"/>
            <a:ext cx="3837949" cy="17421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EDI Drive2 Strategy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Use of Force Community Case Review</a:t>
            </a:r>
          </a:p>
          <a:p>
            <a:pPr marL="471230" indent="-471230">
              <a:buBlip>
                <a:blip r:embed="rId3"/>
              </a:buBlip>
            </a:pPr>
            <a:r>
              <a:rPr lang="en-US" sz="2144">
                <a:latin typeface="Aptos" panose="020B0004020202020204" pitchFamily="34" charset="0"/>
                <a:cs typeface="Arial" panose="020B0604020202020204" pitchFamily="34" charset="0"/>
              </a:rPr>
              <a:t>Race and Identity Base Data Strategy 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8D8F3E3D-48E1-9E6E-8D7D-61633F0A5992}"/>
              </a:ext>
            </a:extLst>
          </p:cNvPr>
          <p:cNvSpPr txBox="1">
            <a:spLocks/>
          </p:cNvSpPr>
          <p:nvPr/>
        </p:nvSpPr>
        <p:spPr>
          <a:xfrm>
            <a:off x="15262021" y="9685860"/>
            <a:ext cx="4522787" cy="60166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fld id="{E8BA6033-1528-4FC6-BC5D-4516FF5FF6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02AA1B3F-9CE4-FC59-44EC-07CEA4DE9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65993" y="9779700"/>
            <a:ext cx="18173701" cy="586209"/>
          </a:xfrm>
          <a:ln>
            <a:solidFill>
              <a:srgbClr val="223A66"/>
            </a:solidFill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Annual Budget plus special purpose Federal/Provincial funding enables strategic projects to deliver on Board strategic plan</a:t>
            </a:r>
            <a:r>
              <a:rPr lang="en-US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5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49EE3C-20DF-79EE-CD57-C817DBC30327}"/>
              </a:ext>
            </a:extLst>
          </p:cNvPr>
          <p:cNvSpPr/>
          <p:nvPr/>
        </p:nvSpPr>
        <p:spPr>
          <a:xfrm rot="2700000">
            <a:off x="9035703" y="3103618"/>
            <a:ext cx="2185072" cy="2185072"/>
          </a:xfrm>
          <a:prstGeom prst="round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6111875"/>
            <a:ext cx="18364200" cy="1354274"/>
          </a:xfrm>
        </p:spPr>
        <p:txBody>
          <a:bodyPr lIns="91440" tIns="45720" rIns="91440" bIns="45720" anchor="t"/>
          <a:lstStyle/>
          <a:p>
            <a:pPr algn="ctr"/>
            <a:r>
              <a:rPr lang="en-US" sz="8000" b="1" kern="1200">
                <a:solidFill>
                  <a:srgbClr val="223A66"/>
                </a:solidFill>
                <a:cs typeface="Arial"/>
              </a:rPr>
              <a:t>Policing in Ottawa</a:t>
            </a:r>
            <a:endParaRPr lang="en-US" sz="8000">
              <a:solidFill>
                <a:srgbClr val="223A66"/>
              </a:solidFill>
            </a:endParaRPr>
          </a:p>
        </p:txBody>
      </p:sp>
      <p:pic>
        <p:nvPicPr>
          <p:cNvPr id="6" name="Graphic 5" descr="Police female with solid fill">
            <a:extLst>
              <a:ext uri="{FF2B5EF4-FFF2-40B4-BE49-F238E27FC236}">
                <a16:creationId xmlns:a16="http://schemas.microsoft.com/office/drawing/2014/main" id="{16D9F05A-7831-2F85-C145-88C19750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2689" y="3396333"/>
            <a:ext cx="1601984" cy="16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8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0269454-6BB3-7E16-7C14-5EACB6EA26C4}"/>
              </a:ext>
            </a:extLst>
          </p:cNvPr>
          <p:cNvSpPr txBox="1">
            <a:spLocks/>
          </p:cNvSpPr>
          <p:nvPr/>
        </p:nvSpPr>
        <p:spPr>
          <a:xfrm>
            <a:off x="9272888" y="1109664"/>
            <a:ext cx="10381156" cy="44688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base">
              <a:buBlip>
                <a:blip r:embed="rId3"/>
              </a:buBlip>
            </a:pPr>
            <a:r>
              <a:rPr lang="en-US" sz="4000" b="1">
                <a:solidFill>
                  <a:srgbClr val="000000"/>
                </a:solidFill>
              </a:rPr>
              <a:t>Population</a:t>
            </a:r>
            <a:r>
              <a:rPr lang="en-US" sz="4000">
                <a:solidFill>
                  <a:srgbClr val="000000"/>
                </a:solidFill>
              </a:rPr>
              <a:t>: 4th largest city: 1M+ residents; 475K households</a:t>
            </a:r>
          </a:p>
          <a:p>
            <a:pPr marL="571500" indent="-571500" fontAlgn="base">
              <a:buBlip>
                <a:blip r:embed="rId3"/>
              </a:buBlip>
            </a:pPr>
            <a:endParaRPr lang="en-US" sz="4000">
              <a:solidFill>
                <a:srgbClr val="000000"/>
              </a:solidFill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4000" b="1">
                <a:solidFill>
                  <a:srgbClr val="000000"/>
                </a:solidFill>
              </a:rPr>
              <a:t>Diversity</a:t>
            </a:r>
            <a:r>
              <a:rPr lang="en-US" sz="4000">
                <a:solidFill>
                  <a:srgbClr val="000000"/>
                </a:solidFill>
              </a:rPr>
              <a:t>: 1/3 Ottawa residents identify as visible minorities</a:t>
            </a:r>
            <a:endParaRPr lang="en-US" sz="4000">
              <a:solidFill>
                <a:srgbClr val="000000"/>
              </a:solidFill>
              <a:cs typeface="Calibri"/>
            </a:endParaRPr>
          </a:p>
          <a:p>
            <a:pPr fontAlgn="base"/>
            <a:r>
              <a:rPr lang="en-US" sz="4000">
                <a:solidFill>
                  <a:srgbClr val="000000"/>
                </a:solidFill>
              </a:rPr>
              <a:t>     </a:t>
            </a:r>
            <a:endParaRPr lang="en-US" sz="4000">
              <a:solidFill>
                <a:srgbClr val="000000"/>
              </a:solidFill>
              <a:cs typeface="Calibri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4000" b="1">
                <a:solidFill>
                  <a:srgbClr val="000000"/>
                </a:solidFill>
              </a:rPr>
              <a:t>Education</a:t>
            </a:r>
            <a:r>
              <a:rPr lang="en-US" sz="4000">
                <a:solidFill>
                  <a:srgbClr val="000000"/>
                </a:solidFill>
              </a:rPr>
              <a:t>: Highly educated population, 37% higher than the Ontario average </a:t>
            </a:r>
            <a:endParaRPr lang="en-US" sz="4000">
              <a:solidFill>
                <a:srgbClr val="000000"/>
              </a:solidFill>
              <a:cs typeface="Calibri"/>
            </a:endParaRPr>
          </a:p>
          <a:p>
            <a:pPr marL="571500" indent="-571500" fontAlgn="base">
              <a:buBlip>
                <a:blip r:embed="rId3"/>
              </a:buBlip>
            </a:pPr>
            <a:endParaRPr lang="en-US" sz="4000">
              <a:solidFill>
                <a:srgbClr val="000000"/>
              </a:solidFill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4000" b="1">
                <a:solidFill>
                  <a:srgbClr val="000000"/>
                </a:solidFill>
              </a:rPr>
              <a:t>Income</a:t>
            </a:r>
            <a:r>
              <a:rPr lang="en-US" sz="4000">
                <a:solidFill>
                  <a:srgbClr val="000000"/>
                </a:solidFill>
              </a:rPr>
              <a:t>: Household income is 18% higher than the Ontario median. Nearly 9% of households are under the low-income measurement and growing.</a:t>
            </a:r>
            <a:endParaRPr lang="en-US" sz="4000">
              <a:solidFill>
                <a:srgbClr val="000000"/>
              </a:solidFill>
              <a:cs typeface="Calibri"/>
            </a:endParaRPr>
          </a:p>
          <a:p>
            <a:pPr marL="571500" indent="-571500" fontAlgn="base">
              <a:buBlip>
                <a:blip r:embed="rId3"/>
              </a:buBlip>
            </a:pPr>
            <a:endParaRPr lang="en-US" sz="4000">
              <a:solidFill>
                <a:srgbClr val="000000"/>
              </a:solidFill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4000" b="1">
                <a:solidFill>
                  <a:srgbClr val="000000"/>
                </a:solidFill>
              </a:rPr>
              <a:t>Geography: </a:t>
            </a:r>
            <a:r>
              <a:rPr lang="en-US" sz="4000">
                <a:solidFill>
                  <a:srgbClr val="000000"/>
                </a:solidFill>
              </a:rPr>
              <a:t>Rural, Suburban, Urban</a:t>
            </a:r>
            <a:endParaRPr lang="en-US" sz="4000">
              <a:solidFill>
                <a:srgbClr val="000000"/>
              </a:solidFill>
              <a:cs typeface="Calibri"/>
            </a:endParaRPr>
          </a:p>
          <a:p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AEADF-5EC4-7859-BF9E-4FC66FB23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44" y="3063875"/>
            <a:ext cx="8279432" cy="61722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E5BBC37-76E1-725F-8EDA-BC9155FD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119168" cy="1677121"/>
          </a:xfrm>
        </p:spPr>
        <p:txBody>
          <a:bodyPr lIns="91440" tIns="45720" rIns="91440" bIns="45720" anchor="t"/>
          <a:lstStyle/>
          <a:p>
            <a:pPr algn="l"/>
            <a:r>
              <a:rPr lang="en-CA">
                <a:latin typeface="Verdana"/>
                <a:ea typeface="Verdana"/>
              </a:rPr>
              <a:t>Policing in Ottawa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69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3">
            <a:extLst>
              <a:ext uri="{FF2B5EF4-FFF2-40B4-BE49-F238E27FC236}">
                <a16:creationId xmlns:a16="http://schemas.microsoft.com/office/drawing/2014/main" id="{5F683545-5E34-3E1F-8685-D8DF5B76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119168" cy="1677121"/>
          </a:xfrm>
        </p:spPr>
        <p:txBody>
          <a:bodyPr lIns="91440" tIns="45720" rIns="91440" bIns="45720" anchor="t"/>
          <a:lstStyle/>
          <a:p>
            <a:pPr algn="l"/>
            <a:r>
              <a:rPr lang="en-CA">
                <a:latin typeface="Verdana"/>
                <a:ea typeface="Verdana"/>
              </a:rPr>
              <a:t>Policing in Ottawa</a:t>
            </a:r>
            <a:endParaRPr lang="en-CA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650DAA5-E03C-2D54-9CFF-1B0C1AB5AE71}"/>
              </a:ext>
            </a:extLst>
          </p:cNvPr>
          <p:cNvSpPr txBox="1"/>
          <p:nvPr/>
        </p:nvSpPr>
        <p:spPr>
          <a:xfrm>
            <a:off x="2324406" y="2025766"/>
            <a:ext cx="1542475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CA" sz="4000" b="1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kumimoji="0" lang="en-CA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2024</a:t>
            </a:r>
            <a:r>
              <a:rPr kumimoji="0" lang="en-CA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demands for service have been growing</a:t>
            </a:r>
            <a:r>
              <a:rPr lang="en-CA" sz="4000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A" sz="4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419553A-3DEC-D229-263E-8D43C98110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2D41F758-DCEB-8B61-AA50-D06056811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0F95A49-2C3D-34FB-B5CF-CC03D64C9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9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0644E70E-4F5D-B08B-E105-0D11D80146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F06F3-B11A-1CE5-AD55-9476CB6BDC39}"/>
              </a:ext>
            </a:extLst>
          </p:cNvPr>
          <p:cNvSpPr/>
          <p:nvPr/>
        </p:nvSpPr>
        <p:spPr>
          <a:xfrm>
            <a:off x="10402981" y="3416662"/>
            <a:ext cx="8973188" cy="5902323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85A1FB-ADE7-CD64-4FB5-EF67B06948C6}"/>
              </a:ext>
            </a:extLst>
          </p:cNvPr>
          <p:cNvSpPr/>
          <p:nvPr/>
        </p:nvSpPr>
        <p:spPr>
          <a:xfrm>
            <a:off x="1106148" y="7522450"/>
            <a:ext cx="7932229" cy="1796536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E813F8-D51E-C987-9FAB-AF9210A28E24}"/>
              </a:ext>
            </a:extLst>
          </p:cNvPr>
          <p:cNvSpPr/>
          <p:nvPr/>
        </p:nvSpPr>
        <p:spPr>
          <a:xfrm>
            <a:off x="1106147" y="5457757"/>
            <a:ext cx="7932228" cy="1796536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EEF82E-C1BE-FAA2-985D-55D395B5405C}"/>
              </a:ext>
            </a:extLst>
          </p:cNvPr>
          <p:cNvSpPr/>
          <p:nvPr/>
        </p:nvSpPr>
        <p:spPr>
          <a:xfrm>
            <a:off x="1106147" y="3416665"/>
            <a:ext cx="7932228" cy="1796536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452369-E5EF-910B-9EFC-1C053ADF5E5F}"/>
              </a:ext>
            </a:extLst>
          </p:cNvPr>
          <p:cNvSpPr txBox="1"/>
          <p:nvPr/>
        </p:nvSpPr>
        <p:spPr>
          <a:xfrm>
            <a:off x="2283693" y="3702348"/>
            <a:ext cx="4773764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Citizen-generated calls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F34BBB-3EAE-33C8-9E04-BD7FEC8B2FDD}"/>
              </a:ext>
            </a:extLst>
          </p:cNvPr>
          <p:cNvSpPr txBox="1"/>
          <p:nvPr/>
        </p:nvSpPr>
        <p:spPr>
          <a:xfrm>
            <a:off x="4862398" y="4339618"/>
            <a:ext cx="4088600" cy="761028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algn="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 </a:t>
            </a: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160</a:t>
            </a:r>
            <a:r>
              <a:rPr lang="en-CA" sz="3958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,000</a:t>
            </a:r>
            <a:endParaRPr lang="en-CA" sz="3298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BA8C9D-D7B1-38CE-197B-65BDFD7D6103}"/>
              </a:ext>
            </a:extLst>
          </p:cNvPr>
          <p:cNvSpPr txBox="1"/>
          <p:nvPr/>
        </p:nvSpPr>
        <p:spPr>
          <a:xfrm>
            <a:off x="11617080" y="3739035"/>
            <a:ext cx="6953783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1507937" rtl="0">
              <a:defRPr/>
            </a:pPr>
            <a:r>
              <a:rPr lang="en-CA" sz="3298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Response times slowing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371D5D-099A-9330-50D9-01D8EB53D320}"/>
              </a:ext>
            </a:extLst>
          </p:cNvPr>
          <p:cNvGrpSpPr/>
          <p:nvPr/>
        </p:nvGrpSpPr>
        <p:grpSpPr>
          <a:xfrm>
            <a:off x="10699825" y="4813995"/>
            <a:ext cx="1781000" cy="3698636"/>
            <a:chOff x="7044554" y="2851170"/>
            <a:chExt cx="1040878" cy="224285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631127-4897-33AC-5499-19F9C0B122BB}"/>
                </a:ext>
              </a:extLst>
            </p:cNvPr>
            <p:cNvSpPr txBox="1"/>
            <p:nvPr/>
          </p:nvSpPr>
          <p:spPr>
            <a:xfrm>
              <a:off x="7044554" y="2851170"/>
              <a:ext cx="1040878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Priority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B0C3AE-160D-A2D9-A4A6-C3AD27F799C2}"/>
                </a:ext>
              </a:extLst>
            </p:cNvPr>
            <p:cNvSpPr txBox="1"/>
            <p:nvPr/>
          </p:nvSpPr>
          <p:spPr>
            <a:xfrm>
              <a:off x="7452477" y="3271957"/>
              <a:ext cx="225031" cy="33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82B876-A849-CFBF-2B63-925A3B5746E2}"/>
                </a:ext>
              </a:extLst>
            </p:cNvPr>
            <p:cNvSpPr txBox="1"/>
            <p:nvPr/>
          </p:nvSpPr>
          <p:spPr>
            <a:xfrm>
              <a:off x="7452477" y="3768330"/>
              <a:ext cx="225031" cy="33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F2EF68-1327-6D3C-4018-52E11A8E5603}"/>
                </a:ext>
              </a:extLst>
            </p:cNvPr>
            <p:cNvSpPr txBox="1"/>
            <p:nvPr/>
          </p:nvSpPr>
          <p:spPr>
            <a:xfrm>
              <a:off x="7452477" y="4264703"/>
              <a:ext cx="225031" cy="33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AA4E38-3D91-2EEA-0C86-A0B2A72A5CBF}"/>
                </a:ext>
              </a:extLst>
            </p:cNvPr>
            <p:cNvSpPr txBox="1"/>
            <p:nvPr/>
          </p:nvSpPr>
          <p:spPr>
            <a:xfrm>
              <a:off x="7452477" y="4761075"/>
              <a:ext cx="225031" cy="33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1A0E4B-C8F0-9A20-2C3E-F8305FA87779}"/>
              </a:ext>
            </a:extLst>
          </p:cNvPr>
          <p:cNvGrpSpPr/>
          <p:nvPr/>
        </p:nvGrpSpPr>
        <p:grpSpPr>
          <a:xfrm>
            <a:off x="7695564" y="3936383"/>
            <a:ext cx="1342811" cy="659776"/>
            <a:chOff x="2417173" y="1960011"/>
            <a:chExt cx="814282" cy="454444"/>
          </a:xfrm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E53625A3-4EF9-8411-3952-A9FBCF57DC53}"/>
                </a:ext>
              </a:extLst>
            </p:cNvPr>
            <p:cNvSpPr/>
            <p:nvPr/>
          </p:nvSpPr>
          <p:spPr>
            <a:xfrm>
              <a:off x="2417173" y="2141942"/>
              <a:ext cx="133731" cy="1152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srgbClr val="FF0000"/>
                </a:solidFill>
                <a:latin typeface="Aptos" panose="021100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B3DF5F-1E14-EBC6-CB02-A54276FF1CB1}"/>
                </a:ext>
              </a:extLst>
            </p:cNvPr>
            <p:cNvSpPr txBox="1"/>
            <p:nvPr/>
          </p:nvSpPr>
          <p:spPr>
            <a:xfrm>
              <a:off x="2518070" y="1960011"/>
              <a:ext cx="713385" cy="454444"/>
            </a:xfrm>
            <a:prstGeom prst="rect">
              <a:avLst/>
            </a:prstGeom>
            <a:noFill/>
          </p:spPr>
          <p:txBody>
            <a:bodyPr wrap="square" lIns="150791" tIns="75396" rIns="150791" bIns="75396" anchor="t">
              <a:spAutoFit/>
            </a:bodyPr>
            <a:lstStyle/>
            <a:p>
              <a:pPr algn="l" defTabSz="1507937" rtl="0">
                <a:defRPr/>
              </a:pPr>
              <a:r>
                <a:rPr lang="en-CA" sz="3298" kern="1200">
                  <a:solidFill>
                    <a:srgbClr val="FF0000"/>
                  </a:solidFill>
                  <a:latin typeface="Source Sans Pro"/>
                  <a:ea typeface="Source Sans Pro"/>
                </a:rPr>
                <a:t>11%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031AF9B-A3F2-A204-1CB3-CB61A693E76A}"/>
              </a:ext>
            </a:extLst>
          </p:cNvPr>
          <p:cNvSpPr txBox="1"/>
          <p:nvPr/>
        </p:nvSpPr>
        <p:spPr>
          <a:xfrm>
            <a:off x="2283692" y="5779370"/>
            <a:ext cx="3761662" cy="59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507937" rtl="0">
              <a:defRPr/>
            </a:pPr>
            <a:r>
              <a:rPr lang="en-CA" sz="3298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Service time (Hrs)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52F34-984F-776D-76BE-714A0C84B29B}"/>
              </a:ext>
            </a:extLst>
          </p:cNvPr>
          <p:cNvGrpSpPr/>
          <p:nvPr/>
        </p:nvGrpSpPr>
        <p:grpSpPr>
          <a:xfrm>
            <a:off x="7687195" y="5957583"/>
            <a:ext cx="1383098" cy="659776"/>
            <a:chOff x="2417173" y="1979726"/>
            <a:chExt cx="838712" cy="454444"/>
          </a:xfrm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89394E4-8CAC-8D27-AC4C-5E650FE90E03}"/>
                </a:ext>
              </a:extLst>
            </p:cNvPr>
            <p:cNvSpPr/>
            <p:nvPr/>
          </p:nvSpPr>
          <p:spPr>
            <a:xfrm>
              <a:off x="2417173" y="2144915"/>
              <a:ext cx="133731" cy="1152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E2FEA3-10BC-8F5A-C799-8EC8B037C924}"/>
                </a:ext>
              </a:extLst>
            </p:cNvPr>
            <p:cNvSpPr txBox="1"/>
            <p:nvPr/>
          </p:nvSpPr>
          <p:spPr>
            <a:xfrm>
              <a:off x="2542500" y="1979726"/>
              <a:ext cx="713385" cy="454444"/>
            </a:xfrm>
            <a:prstGeom prst="rect">
              <a:avLst/>
            </a:prstGeom>
            <a:noFill/>
          </p:spPr>
          <p:txBody>
            <a:bodyPr wrap="square" lIns="150791" tIns="75396" rIns="150791" bIns="75396" anchor="t">
              <a:spAutoFit/>
            </a:bodyPr>
            <a:lstStyle/>
            <a:p>
              <a:pPr algn="l" defTabSz="1507937" rtl="0">
                <a:defRPr/>
              </a:pPr>
              <a:r>
                <a:rPr lang="en-CA" sz="3298">
                  <a:solidFill>
                    <a:srgbClr val="FF0000"/>
                  </a:solidFill>
                  <a:latin typeface="Source Sans Pro"/>
                  <a:ea typeface="Source Sans Pro"/>
                </a:rPr>
                <a:t>45</a:t>
              </a:r>
              <a:r>
                <a:rPr lang="en-CA" sz="3298" kern="1200">
                  <a:solidFill>
                    <a:srgbClr val="FF0000"/>
                  </a:solidFill>
                  <a:latin typeface="Source Sans Pro"/>
                  <a:ea typeface="Source Sans Pro"/>
                </a:rPr>
                <a:t>%</a:t>
              </a:r>
              <a:r>
                <a:rPr lang="en-CA" sz="2968" kern="1200">
                  <a:solidFill>
                    <a:srgbClr val="FF0000"/>
                  </a:solidFill>
                  <a:latin typeface="Source Sans Pro"/>
                  <a:ea typeface="Source Sans Pro"/>
                </a:rPr>
                <a:t>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CEDAAB7-E1C0-4F67-1D94-C5CE7A8EB43C}"/>
              </a:ext>
            </a:extLst>
          </p:cNvPr>
          <p:cNvSpPr txBox="1"/>
          <p:nvPr/>
        </p:nvSpPr>
        <p:spPr>
          <a:xfrm>
            <a:off x="4862398" y="6275620"/>
            <a:ext cx="4088599" cy="861389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algn="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</a:t>
            </a:r>
            <a:r>
              <a:rPr lang="en-CA" sz="329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389,500</a:t>
            </a:r>
            <a:endParaRPr lang="en-CA" sz="3298" b="1" kern="12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AB1055-B9EB-F786-A9DF-CA9EE71CF197}"/>
              </a:ext>
            </a:extLst>
          </p:cNvPr>
          <p:cNvSpPr txBox="1"/>
          <p:nvPr/>
        </p:nvSpPr>
        <p:spPr>
          <a:xfrm>
            <a:off x="2283692" y="7840670"/>
            <a:ext cx="4908560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1507937" rtl="0">
              <a:defRPr/>
            </a:pPr>
            <a:r>
              <a:rPr lang="en-CA" sz="3298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Police reports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9DA8B52-9BE2-89EE-44E2-C70361299098}"/>
              </a:ext>
            </a:extLst>
          </p:cNvPr>
          <p:cNvSpPr txBox="1"/>
          <p:nvPr/>
        </p:nvSpPr>
        <p:spPr>
          <a:xfrm>
            <a:off x="4605818" y="8393888"/>
            <a:ext cx="4345180" cy="802238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/>
          <a:p>
            <a:pPr algn="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 </a:t>
            </a: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103,000</a:t>
            </a:r>
            <a:endParaRPr lang="en-CA" sz="3298" b="1" kern="12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B1E1FEA-0C71-4B4B-B4BD-BA32856364ED}"/>
              </a:ext>
            </a:extLst>
          </p:cNvPr>
          <p:cNvGrpSpPr/>
          <p:nvPr/>
        </p:nvGrpSpPr>
        <p:grpSpPr>
          <a:xfrm>
            <a:off x="7702400" y="8009736"/>
            <a:ext cx="1338608" cy="659776"/>
            <a:chOff x="4669585" y="4745724"/>
            <a:chExt cx="811733" cy="40008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50C2D42-03A5-4C15-7331-17A08B833BB6}"/>
                </a:ext>
              </a:extLst>
            </p:cNvPr>
            <p:cNvSpPr txBox="1"/>
            <p:nvPr/>
          </p:nvSpPr>
          <p:spPr>
            <a:xfrm>
              <a:off x="4767933" y="4745724"/>
              <a:ext cx="713385" cy="400089"/>
            </a:xfrm>
            <a:prstGeom prst="rect">
              <a:avLst/>
            </a:prstGeom>
            <a:noFill/>
          </p:spPr>
          <p:txBody>
            <a:bodyPr wrap="square" lIns="150791" tIns="75396" rIns="150791" bIns="75396" anchor="t">
              <a:spAutoFit/>
            </a:bodyPr>
            <a:lstStyle/>
            <a:p>
              <a:pPr algn="l" defTabSz="1507937" rtl="0">
                <a:defRPr/>
              </a:pPr>
              <a:r>
                <a:rPr lang="en-CA" sz="3298">
                  <a:solidFill>
                    <a:srgbClr val="FF0000"/>
                  </a:solidFill>
                  <a:latin typeface="Source Sans Pro"/>
                  <a:ea typeface="Source Sans Pro"/>
                </a:rPr>
                <a:t>11</a:t>
              </a:r>
              <a:r>
                <a:rPr lang="en-CA" sz="3298" kern="1200">
                  <a:solidFill>
                    <a:srgbClr val="FF0000"/>
                  </a:solidFill>
                  <a:latin typeface="Source Sans Pro"/>
                  <a:ea typeface="Source Sans Pro"/>
                </a:rPr>
                <a:t>% </a:t>
              </a:r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7933348E-B97E-05C4-51F4-6BE61C12560F}"/>
                </a:ext>
              </a:extLst>
            </p:cNvPr>
            <p:cNvSpPr/>
            <p:nvPr/>
          </p:nvSpPr>
          <p:spPr>
            <a:xfrm>
              <a:off x="4669585" y="4915102"/>
              <a:ext cx="140326" cy="10061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3E4ACDE6-F98C-6496-9C23-C2AC33F48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762" y="5762094"/>
            <a:ext cx="790853" cy="774712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980266DD-B3F1-83F6-FBB5-89B414C2B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2956" y="3718707"/>
            <a:ext cx="627095" cy="627095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6F801284-C4C3-0ADC-CBB3-31ABC5485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0709" y="7785251"/>
            <a:ext cx="671907" cy="779412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0E7417F0-B129-55A8-79B2-90DD729332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5465" y="3699810"/>
            <a:ext cx="765850" cy="76585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D9ED3168-3529-6231-8DB7-1C0FDE008811}"/>
              </a:ext>
            </a:extLst>
          </p:cNvPr>
          <p:cNvGrpSpPr/>
          <p:nvPr/>
        </p:nvGrpSpPr>
        <p:grpSpPr>
          <a:xfrm>
            <a:off x="14745177" y="4815059"/>
            <a:ext cx="1781000" cy="3728403"/>
            <a:chOff x="9134975" y="2851170"/>
            <a:chExt cx="1422400" cy="22609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7DBF109-70A0-1518-689A-30BF0A785AE6}"/>
                </a:ext>
              </a:extLst>
            </p:cNvPr>
            <p:cNvSpPr txBox="1"/>
            <p:nvPr/>
          </p:nvSpPr>
          <p:spPr>
            <a:xfrm>
              <a:off x="9134975" y="3280113"/>
              <a:ext cx="1422400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8 min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E570AD8-5969-C2AE-C726-58F46F2952C6}"/>
                </a:ext>
              </a:extLst>
            </p:cNvPr>
            <p:cNvSpPr txBox="1"/>
            <p:nvPr/>
          </p:nvSpPr>
          <p:spPr>
            <a:xfrm>
              <a:off x="9134975" y="3779784"/>
              <a:ext cx="1422400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14 min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9BB4CCB-22B3-97EF-BEF4-663CEC997D25}"/>
                </a:ext>
              </a:extLst>
            </p:cNvPr>
            <p:cNvSpPr txBox="1"/>
            <p:nvPr/>
          </p:nvSpPr>
          <p:spPr>
            <a:xfrm>
              <a:off x="9134975" y="4279455"/>
              <a:ext cx="1422400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56 min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8ACEF3F-E966-D3B4-DDF9-993CC07DF71F}"/>
                </a:ext>
              </a:extLst>
            </p:cNvPr>
            <p:cNvSpPr txBox="1"/>
            <p:nvPr/>
          </p:nvSpPr>
          <p:spPr>
            <a:xfrm>
              <a:off x="9134975" y="4779126"/>
              <a:ext cx="1422400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109 min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C1F15F5-2262-143A-C573-4EA75099129B}"/>
                </a:ext>
              </a:extLst>
            </p:cNvPr>
            <p:cNvSpPr txBox="1"/>
            <p:nvPr/>
          </p:nvSpPr>
          <p:spPr>
            <a:xfrm>
              <a:off x="9339358" y="2851170"/>
              <a:ext cx="1013635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2024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9EB5184-BE84-F5EB-6C3C-C546A9B1F6CE}"/>
              </a:ext>
            </a:extLst>
          </p:cNvPr>
          <p:cNvGrpSpPr/>
          <p:nvPr/>
        </p:nvGrpSpPr>
        <p:grpSpPr>
          <a:xfrm>
            <a:off x="12691560" y="4813997"/>
            <a:ext cx="1781000" cy="3710208"/>
            <a:chOff x="8275513" y="2851170"/>
            <a:chExt cx="818628" cy="2249873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4B52294-2205-1D12-B3AD-EB81DDAE2BC8}"/>
                </a:ext>
              </a:extLst>
            </p:cNvPr>
            <p:cNvSpPr txBox="1"/>
            <p:nvPr/>
          </p:nvSpPr>
          <p:spPr>
            <a:xfrm>
              <a:off x="8275513" y="2851170"/>
              <a:ext cx="818628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2015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AD8F8B-3BDC-90C6-B954-AB13D50F620D}"/>
                </a:ext>
              </a:extLst>
            </p:cNvPr>
            <p:cNvSpPr txBox="1"/>
            <p:nvPr/>
          </p:nvSpPr>
          <p:spPr>
            <a:xfrm>
              <a:off x="8412195" y="3276199"/>
              <a:ext cx="545264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D243E27-BB63-20E5-48FF-58C6141CF205}"/>
                </a:ext>
              </a:extLst>
            </p:cNvPr>
            <p:cNvSpPr txBox="1"/>
            <p:nvPr/>
          </p:nvSpPr>
          <p:spPr>
            <a:xfrm>
              <a:off x="8412195" y="3771594"/>
              <a:ext cx="545264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ctr" defTabSz="1507937" rtl="0">
                <a:defRPr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</a:lstStyle>
            <a:p>
              <a:r>
                <a:rPr lang="en-CA"/>
                <a:t>12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C26E562-EB78-3A3D-D06E-3973F9633250}"/>
                </a:ext>
              </a:extLst>
            </p:cNvPr>
            <p:cNvSpPr txBox="1"/>
            <p:nvPr/>
          </p:nvSpPr>
          <p:spPr>
            <a:xfrm>
              <a:off x="8412195" y="4261147"/>
              <a:ext cx="545264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ctr" defTabSz="1507937" rtl="0">
                <a:defRPr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</a:lstStyle>
            <a:p>
              <a:r>
                <a:rPr lang="en-CA"/>
                <a:t>17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398DA89-8FC9-DBC8-1A91-D0807FFAB38A}"/>
                </a:ext>
              </a:extLst>
            </p:cNvPr>
            <p:cNvSpPr txBox="1"/>
            <p:nvPr/>
          </p:nvSpPr>
          <p:spPr>
            <a:xfrm>
              <a:off x="8398369" y="4768092"/>
              <a:ext cx="572916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50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10D365F-8289-B8FB-7C50-A0DE99CE6682}"/>
              </a:ext>
            </a:extLst>
          </p:cNvPr>
          <p:cNvGrpSpPr/>
          <p:nvPr/>
        </p:nvGrpSpPr>
        <p:grpSpPr>
          <a:xfrm>
            <a:off x="17038516" y="4813997"/>
            <a:ext cx="1781000" cy="3824408"/>
            <a:chOff x="10332102" y="2851170"/>
            <a:chExt cx="1084397" cy="231912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02C015E-46F0-E5D7-843C-59490A9E8FDB}"/>
                </a:ext>
              </a:extLst>
            </p:cNvPr>
            <p:cNvGrpSpPr/>
            <p:nvPr/>
          </p:nvGrpSpPr>
          <p:grpSpPr>
            <a:xfrm>
              <a:off x="10463795" y="3754355"/>
              <a:ext cx="952704" cy="1415939"/>
              <a:chOff x="10362567" y="3752242"/>
              <a:chExt cx="952704" cy="1415939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31A4455-BCC4-C8EC-ACA6-5CB57757AE8B}"/>
                  </a:ext>
                </a:extLst>
              </p:cNvPr>
              <p:cNvGrpSpPr/>
              <p:nvPr/>
            </p:nvGrpSpPr>
            <p:grpSpPr>
              <a:xfrm>
                <a:off x="10362567" y="3752242"/>
                <a:ext cx="815500" cy="400089"/>
                <a:chOff x="10758376" y="3752242"/>
                <a:chExt cx="815500" cy="400089"/>
              </a:xfrm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4E2AFBFD-AD43-4DB8-CB45-A7B7B8C39138}"/>
                    </a:ext>
                  </a:extLst>
                </p:cNvPr>
                <p:cNvSpPr/>
                <p:nvPr/>
              </p:nvSpPr>
              <p:spPr>
                <a:xfrm>
                  <a:off x="10758376" y="3901549"/>
                  <a:ext cx="133731" cy="10149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507937" rtl="0">
                    <a:defRPr/>
                  </a:pPr>
                  <a:endParaRPr lang="en-CA" sz="2968" kern="1200">
                    <a:solidFill>
                      <a:srgbClr val="FF0000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44C54018-572F-FB3E-6791-02268B827048}"/>
                    </a:ext>
                  </a:extLst>
                </p:cNvPr>
                <p:cNvSpPr txBox="1"/>
                <p:nvPr/>
              </p:nvSpPr>
              <p:spPr>
                <a:xfrm>
                  <a:off x="10860491" y="3752242"/>
                  <a:ext cx="713385" cy="400089"/>
                </a:xfrm>
                <a:prstGeom prst="rect">
                  <a:avLst/>
                </a:prstGeom>
                <a:noFill/>
              </p:spPr>
              <p:txBody>
                <a:bodyPr wrap="square" lIns="150791" tIns="75396" rIns="150791" bIns="75396" anchor="t">
                  <a:spAutoFit/>
                </a:bodyPr>
                <a:lstStyle/>
                <a:p>
                  <a:pPr algn="ctr" defTabSz="1507937" rtl="0">
                    <a:defRPr/>
                  </a:pPr>
                  <a:r>
                    <a:rPr lang="en-CA" sz="3298">
                      <a:solidFill>
                        <a:srgbClr val="FF0000"/>
                      </a:solidFill>
                      <a:latin typeface="Source Sans Pro"/>
                      <a:ea typeface="Source Sans Pro"/>
                    </a:rPr>
                    <a:t>19</a:t>
                  </a:r>
                  <a:r>
                    <a:rPr lang="en-CA" sz="3298" kern="1200">
                      <a:solidFill>
                        <a:srgbClr val="FF0000"/>
                      </a:solidFill>
                      <a:latin typeface="Source Sans Pro"/>
                      <a:ea typeface="Source Sans Pro"/>
                    </a:rPr>
                    <a:t>% 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4526DA43-037A-BF16-DD38-24AD3687CE43}"/>
                  </a:ext>
                </a:extLst>
              </p:cNvPr>
              <p:cNvGrpSpPr/>
              <p:nvPr/>
            </p:nvGrpSpPr>
            <p:grpSpPr>
              <a:xfrm>
                <a:off x="10362567" y="4246715"/>
                <a:ext cx="952704" cy="400089"/>
                <a:chOff x="10758376" y="4246715"/>
                <a:chExt cx="952704" cy="400089"/>
              </a:xfrm>
            </p:grpSpPr>
            <p:sp>
              <p:nvSpPr>
                <p:cNvPr id="114" name="Isosceles Triangle 113">
                  <a:extLst>
                    <a:ext uri="{FF2B5EF4-FFF2-40B4-BE49-F238E27FC236}">
                      <a16:creationId xmlns:a16="http://schemas.microsoft.com/office/drawing/2014/main" id="{538BECB2-92EA-3503-D518-6703E776E81B}"/>
                    </a:ext>
                  </a:extLst>
                </p:cNvPr>
                <p:cNvSpPr/>
                <p:nvPr/>
              </p:nvSpPr>
              <p:spPr>
                <a:xfrm>
                  <a:off x="10758376" y="4396022"/>
                  <a:ext cx="133731" cy="10149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507937" rtl="0">
                    <a:defRPr/>
                  </a:pPr>
                  <a:endParaRPr lang="en-CA" sz="2968" kern="1200">
                    <a:solidFill>
                      <a:srgbClr val="FF0000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9980AA32-0A28-F8D2-66F4-6C30A59C5F97}"/>
                    </a:ext>
                  </a:extLst>
                </p:cNvPr>
                <p:cNvSpPr txBox="1"/>
                <p:nvPr/>
              </p:nvSpPr>
              <p:spPr>
                <a:xfrm>
                  <a:off x="10860491" y="4246715"/>
                  <a:ext cx="850589" cy="400089"/>
                </a:xfrm>
                <a:prstGeom prst="rect">
                  <a:avLst/>
                </a:prstGeom>
                <a:noFill/>
              </p:spPr>
              <p:txBody>
                <a:bodyPr wrap="square" lIns="150791" tIns="75396" rIns="150791" bIns="75396" anchor="t">
                  <a:spAutoFit/>
                </a:bodyPr>
                <a:lstStyle/>
                <a:p>
                  <a:pPr algn="ctr" defTabSz="1507937" rtl="0">
                    <a:defRPr/>
                  </a:pPr>
                  <a:r>
                    <a:rPr lang="en-CA" sz="3298">
                      <a:solidFill>
                        <a:srgbClr val="FF0000"/>
                      </a:solidFill>
                      <a:latin typeface="Source Sans Pro"/>
                      <a:ea typeface="Source Sans Pro"/>
                    </a:rPr>
                    <a:t>227</a:t>
                  </a:r>
                  <a:r>
                    <a:rPr lang="en-CA" sz="3298" kern="1200">
                      <a:solidFill>
                        <a:srgbClr val="FF0000"/>
                      </a:solidFill>
                      <a:latin typeface="Source Sans Pro"/>
                      <a:ea typeface="Source Sans Pro"/>
                    </a:rPr>
                    <a:t>% 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9558D99-1F85-348A-65C4-68BCC8F6C863}"/>
                  </a:ext>
                </a:extLst>
              </p:cNvPr>
              <p:cNvGrpSpPr/>
              <p:nvPr/>
            </p:nvGrpSpPr>
            <p:grpSpPr>
              <a:xfrm>
                <a:off x="10362567" y="4768092"/>
                <a:ext cx="943686" cy="400089"/>
                <a:chOff x="10758376" y="4768092"/>
                <a:chExt cx="943686" cy="400089"/>
              </a:xfrm>
            </p:grpSpPr>
            <p:sp>
              <p:nvSpPr>
                <p:cNvPr id="112" name="Isosceles Triangle 111">
                  <a:extLst>
                    <a:ext uri="{FF2B5EF4-FFF2-40B4-BE49-F238E27FC236}">
                      <a16:creationId xmlns:a16="http://schemas.microsoft.com/office/drawing/2014/main" id="{EA280B21-1508-9DB1-27F8-6E68085FFA6B}"/>
                    </a:ext>
                  </a:extLst>
                </p:cNvPr>
                <p:cNvSpPr/>
                <p:nvPr/>
              </p:nvSpPr>
              <p:spPr>
                <a:xfrm>
                  <a:off x="10758376" y="4924119"/>
                  <a:ext cx="133731" cy="10149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507937" rtl="0">
                    <a:defRPr/>
                  </a:pPr>
                  <a:endParaRPr lang="en-CA" sz="2968" kern="1200">
                    <a:solidFill>
                      <a:srgbClr val="FF0000"/>
                    </a:solidFill>
                    <a:latin typeface="Aptos" panose="02110004020202020204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D2520D5-8121-B79F-E25B-40086A356806}"/>
                    </a:ext>
                  </a:extLst>
                </p:cNvPr>
                <p:cNvSpPr txBox="1"/>
                <p:nvPr/>
              </p:nvSpPr>
              <p:spPr>
                <a:xfrm>
                  <a:off x="10860491" y="4768092"/>
                  <a:ext cx="841571" cy="400089"/>
                </a:xfrm>
                <a:prstGeom prst="rect">
                  <a:avLst/>
                </a:prstGeom>
                <a:noFill/>
              </p:spPr>
              <p:txBody>
                <a:bodyPr wrap="square" lIns="150791" tIns="75396" rIns="150791" bIns="75396" anchor="t">
                  <a:spAutoFit/>
                </a:bodyPr>
                <a:lstStyle/>
                <a:p>
                  <a:pPr algn="ctr" defTabSz="1507937" rtl="0">
                    <a:defRPr/>
                  </a:pPr>
                  <a:r>
                    <a:rPr lang="en-CA" sz="3298">
                      <a:solidFill>
                        <a:srgbClr val="FF0000"/>
                      </a:solidFill>
                      <a:latin typeface="Source Sans Pro"/>
                      <a:ea typeface="Source Sans Pro"/>
                    </a:rPr>
                    <a:t>120</a:t>
                  </a:r>
                  <a:r>
                    <a:rPr lang="en-CA" sz="3298" kern="1200">
                      <a:solidFill>
                        <a:srgbClr val="FF0000"/>
                      </a:solidFill>
                      <a:latin typeface="Source Sans Pro"/>
                      <a:ea typeface="Source Sans Pro"/>
                    </a:rPr>
                    <a:t>% </a:t>
                  </a:r>
                </a:p>
              </p:txBody>
            </p:sp>
          </p:grp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9628EDC-E6E4-A8AD-50AA-F7F795F75591}"/>
                </a:ext>
              </a:extLst>
            </p:cNvPr>
            <p:cNvSpPr txBox="1"/>
            <p:nvPr/>
          </p:nvSpPr>
          <p:spPr>
            <a:xfrm>
              <a:off x="10332102" y="2851170"/>
              <a:ext cx="1013635" cy="33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937" rtl="0">
                <a:defRPr/>
              </a:pPr>
              <a:r>
                <a:rPr lang="en-CA" sz="2968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Change</a:t>
              </a:r>
            </a:p>
          </p:txBody>
        </p:sp>
        <p:sp>
          <p:nvSpPr>
            <p:cNvPr id="108" name="Minus Sign 107">
              <a:extLst>
                <a:ext uri="{FF2B5EF4-FFF2-40B4-BE49-F238E27FC236}">
                  <a16:creationId xmlns:a16="http://schemas.microsoft.com/office/drawing/2014/main" id="{CBFFDCE0-B1CA-9992-CA4A-2A6A36B70F72}"/>
                </a:ext>
              </a:extLst>
            </p:cNvPr>
            <p:cNvSpPr/>
            <p:nvPr/>
          </p:nvSpPr>
          <p:spPr>
            <a:xfrm>
              <a:off x="10736325" y="3307392"/>
              <a:ext cx="205188" cy="336233"/>
            </a:xfrm>
            <a:prstGeom prst="mathMinus">
              <a:avLst>
                <a:gd name="adj1" fmla="val 12121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F69C375-8440-7F10-FE5E-A7E83911CC91}"/>
              </a:ext>
            </a:extLst>
          </p:cNvPr>
          <p:cNvSpPr txBox="1"/>
          <p:nvPr/>
        </p:nvSpPr>
        <p:spPr>
          <a:xfrm>
            <a:off x="1112554" y="9677696"/>
            <a:ext cx="9582911" cy="6485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Figures from 2024. Change % from </a:t>
            </a:r>
            <a:r>
              <a:rPr lang="en-CA" sz="1000" noProof="0">
                <a:solidFill>
                  <a:schemeClr val="tx1"/>
                </a:solidFill>
                <a:latin typeface="Aptos" panose="02110004020202020204"/>
              </a:rPr>
              <a:t>2015</a:t>
            </a: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2024.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CA" sz="1000" noProof="0">
                <a:solidFill>
                  <a:schemeClr val="tx1"/>
                </a:solidFill>
              </a:rPr>
              <a:t>Calls for Service reflect only citizen-initiated requests, mobile response. Service Times include only citizen-initiated calls with mobile response.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6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3">
            <a:extLst>
              <a:ext uri="{FF2B5EF4-FFF2-40B4-BE49-F238E27FC236}">
                <a16:creationId xmlns:a16="http://schemas.microsoft.com/office/drawing/2014/main" id="{8F6B79F1-4616-1BC7-632C-FDFD835A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119168" cy="1677121"/>
          </a:xfrm>
        </p:spPr>
        <p:txBody>
          <a:bodyPr lIns="91440" tIns="45720" rIns="91440" bIns="45720" anchor="t"/>
          <a:lstStyle/>
          <a:p>
            <a:pPr algn="l"/>
            <a:r>
              <a:rPr lang="en-CA">
                <a:latin typeface="Verdana"/>
                <a:ea typeface="Verdana"/>
              </a:rPr>
              <a:t>Policing in Ottawa</a:t>
            </a:r>
            <a:endParaRPr lang="en-CA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1B71BCE-1449-6F57-561B-2216C7C399D8}"/>
              </a:ext>
            </a:extLst>
          </p:cNvPr>
          <p:cNvSpPr txBox="1"/>
          <p:nvPr/>
        </p:nvSpPr>
        <p:spPr>
          <a:xfrm>
            <a:off x="1382343" y="2262680"/>
            <a:ext cx="14744756" cy="659776"/>
          </a:xfrm>
          <a:prstGeom prst="rect">
            <a:avLst/>
          </a:prstGeom>
          <a:noFill/>
        </p:spPr>
        <p:txBody>
          <a:bodyPr wrap="square" lIns="150791" tIns="75396" rIns="150791" bIns="75396" rtlCol="0" anchor="t">
            <a:spAutoFit/>
          </a:bodyPr>
          <a:lstStyle/>
          <a:p>
            <a:pPr>
              <a:defRPr/>
            </a:pPr>
            <a:r>
              <a:rPr lang="en-CA" sz="3298" dirty="0">
                <a:solidFill>
                  <a:prstClr val="black"/>
                </a:solidFill>
                <a:latin typeface="Source Sans Pro"/>
                <a:ea typeface="Source Sans Pro"/>
              </a:rPr>
              <a:t>B</a:t>
            </a:r>
            <a:r>
              <a:rPr lang="en-CA" sz="3298" kern="1200" dirty="0">
                <a:solidFill>
                  <a:prstClr val="black"/>
                </a:solidFill>
                <a:latin typeface="Source Sans Pro"/>
                <a:ea typeface="Source Sans Pro"/>
              </a:rPr>
              <a:t>etween </a:t>
            </a:r>
            <a:r>
              <a:rPr lang="en-CA" sz="3298" dirty="0">
                <a:solidFill>
                  <a:prstClr val="black"/>
                </a:solidFill>
                <a:latin typeface="Source Sans Pro"/>
                <a:ea typeface="Source Sans Pro"/>
              </a:rPr>
              <a:t>2015</a:t>
            </a:r>
            <a:r>
              <a:rPr lang="en-CA" sz="3298" kern="1200" dirty="0">
                <a:solidFill>
                  <a:prstClr val="black"/>
                </a:solidFill>
                <a:latin typeface="Source Sans Pro"/>
                <a:ea typeface="Source Sans Pro"/>
              </a:rPr>
              <a:t> and 2024 the volume of crime is up </a:t>
            </a:r>
            <a:r>
              <a:rPr lang="en-CA" sz="3298" dirty="0">
                <a:solidFill>
                  <a:srgbClr val="FF0000"/>
                </a:solidFill>
                <a:latin typeface="Source Sans Pro"/>
                <a:ea typeface="Source Sans Pro"/>
              </a:rPr>
              <a:t>63</a:t>
            </a:r>
            <a:r>
              <a:rPr lang="en-CA" sz="3298" kern="1200" dirty="0">
                <a:solidFill>
                  <a:srgbClr val="FF0000"/>
                </a:solidFill>
                <a:latin typeface="Source Sans Pro"/>
                <a:ea typeface="Source Sans Pro"/>
              </a:rPr>
              <a:t>%</a:t>
            </a:r>
            <a:r>
              <a:rPr lang="en-CA" sz="3298" kern="1200" dirty="0">
                <a:solidFill>
                  <a:prstClr val="black"/>
                </a:solidFill>
                <a:latin typeface="Source Sans Pro"/>
                <a:ea typeface="Source Sans Pro"/>
              </a:rPr>
              <a:t> to 50,600 offences.</a:t>
            </a:r>
            <a:endParaRPr lang="en-CA" sz="3298" dirty="0">
              <a:solidFill>
                <a:prstClr val="black"/>
              </a:solidFill>
              <a:latin typeface="Source Sans Pro"/>
              <a:ea typeface="Source Sans Pro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08AA6BD-0036-7D4E-8CFE-FA6B9D07A3AE}"/>
              </a:ext>
            </a:extLst>
          </p:cNvPr>
          <p:cNvGrpSpPr/>
          <p:nvPr/>
        </p:nvGrpSpPr>
        <p:grpSpPr>
          <a:xfrm>
            <a:off x="11632601" y="3659866"/>
            <a:ext cx="2292605" cy="2551846"/>
            <a:chOff x="7053966" y="2219348"/>
            <a:chExt cx="1390238" cy="1547443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2E41CD7-E71C-BC30-EE93-FEBB47EE51A8}"/>
                </a:ext>
              </a:extLst>
            </p:cNvPr>
            <p:cNvSpPr txBox="1"/>
            <p:nvPr/>
          </p:nvSpPr>
          <p:spPr>
            <a:xfrm>
              <a:off x="7053966" y="2219348"/>
              <a:ext cx="1390237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Homicides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9143259-AEDF-C52A-48EB-52FE3670DE49}"/>
                </a:ext>
              </a:extLst>
            </p:cNvPr>
            <p:cNvSpPr/>
            <p:nvPr/>
          </p:nvSpPr>
          <p:spPr>
            <a:xfrm>
              <a:off x="7060768" y="2578071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09DE7A8-0214-A7BD-D355-F8410399218E}"/>
                </a:ext>
              </a:extLst>
            </p:cNvPr>
            <p:cNvSpPr txBox="1"/>
            <p:nvPr/>
          </p:nvSpPr>
          <p:spPr>
            <a:xfrm>
              <a:off x="7069113" y="3429675"/>
              <a:ext cx="1375090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CA" sz="2639" b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2024: </a:t>
              </a:r>
              <a:r>
                <a:rPr lang="en-CA" sz="2639" b="1" kern="120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21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85D67AD-85D9-240F-75AE-72B2322A12E1}"/>
                </a:ext>
              </a:extLst>
            </p:cNvPr>
            <p:cNvGrpSpPr/>
            <p:nvPr/>
          </p:nvGrpSpPr>
          <p:grpSpPr>
            <a:xfrm>
              <a:off x="7396850" y="2563667"/>
              <a:ext cx="829515" cy="338615"/>
              <a:chOff x="2343573" y="2028458"/>
              <a:chExt cx="829515" cy="338615"/>
            </a:xfrm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6B878B42-6066-B42A-2E93-9ADC4974D881}"/>
                  </a:ext>
                </a:extLst>
              </p:cNvPr>
              <p:cNvSpPr/>
              <p:nvPr/>
            </p:nvSpPr>
            <p:spPr>
              <a:xfrm>
                <a:off x="2343573" y="2154643"/>
                <a:ext cx="133731" cy="11528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937" rtl="0">
                  <a:defRPr/>
                </a:pPr>
                <a:endParaRPr lang="en-CA" sz="2968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7E2A146-FAA2-B276-48C0-6365B66C48D7}"/>
                  </a:ext>
                </a:extLst>
              </p:cNvPr>
              <p:cNvSpPr txBox="1"/>
              <p:nvPr/>
            </p:nvSpPr>
            <p:spPr>
              <a:xfrm>
                <a:off x="2459703" y="2028458"/>
                <a:ext cx="713385" cy="338615"/>
              </a:xfrm>
              <a:prstGeom prst="rect">
                <a:avLst/>
              </a:prstGeom>
              <a:noFill/>
            </p:spPr>
            <p:txBody>
              <a:bodyPr wrap="square" lIns="150791" tIns="75396" rIns="150791" bIns="75396" anchor="t">
                <a:spAutoFit/>
              </a:bodyPr>
              <a:lstStyle/>
              <a:p>
                <a:pPr algn="l" defTabSz="1507937" rtl="0">
                  <a:defRPr/>
                </a:pPr>
                <a:r>
                  <a:rPr lang="en-CA" sz="2639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200</a:t>
                </a:r>
                <a:r>
                  <a:rPr lang="en-CA" sz="2639" kern="1200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% </a:t>
                </a:r>
              </a:p>
            </p:txBody>
          </p:sp>
        </p:grp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EF1FAC71-ABD5-8CF9-DC1D-9D13E495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00000">
              <a:off x="7478166" y="2891334"/>
              <a:ext cx="548640" cy="54864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CA8553-CF47-3807-92C4-27BAEDF75C2A}"/>
              </a:ext>
            </a:extLst>
          </p:cNvPr>
          <p:cNvGrpSpPr/>
          <p:nvPr/>
        </p:nvGrpSpPr>
        <p:grpSpPr>
          <a:xfrm>
            <a:off x="2564117" y="3659866"/>
            <a:ext cx="2281394" cy="2551846"/>
            <a:chOff x="1554830" y="2219348"/>
            <a:chExt cx="1383437" cy="1547443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1758B0F-06E8-7A94-CB38-73C282435CE2}"/>
                </a:ext>
              </a:extLst>
            </p:cNvPr>
            <p:cNvSpPr txBox="1"/>
            <p:nvPr/>
          </p:nvSpPr>
          <p:spPr>
            <a:xfrm>
              <a:off x="1582426" y="2219348"/>
              <a:ext cx="1328244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Assaults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BA4993B-F7F3-506D-EE20-191ADC6A1E8A}"/>
                </a:ext>
              </a:extLst>
            </p:cNvPr>
            <p:cNvSpPr/>
            <p:nvPr/>
          </p:nvSpPr>
          <p:spPr>
            <a:xfrm>
              <a:off x="1554830" y="2578071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812E950-0BE1-F29E-800F-854FB1A01EF8}"/>
                </a:ext>
              </a:extLst>
            </p:cNvPr>
            <p:cNvSpPr txBox="1"/>
            <p:nvPr/>
          </p:nvSpPr>
          <p:spPr>
            <a:xfrm>
              <a:off x="1554831" y="3429675"/>
              <a:ext cx="1383436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639" b="1" kern="120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2024: 4,500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B0D7C68-6111-4863-741B-F232933A4A47}"/>
                </a:ext>
              </a:extLst>
            </p:cNvPr>
            <p:cNvGrpSpPr/>
            <p:nvPr/>
          </p:nvGrpSpPr>
          <p:grpSpPr>
            <a:xfrm>
              <a:off x="2005676" y="2541928"/>
              <a:ext cx="649369" cy="338615"/>
              <a:chOff x="2417173" y="2028458"/>
              <a:chExt cx="790101" cy="338615"/>
            </a:xfrm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9E84EF76-386A-9321-2AFC-30EEF1100E9E}"/>
                  </a:ext>
                </a:extLst>
              </p:cNvPr>
              <p:cNvSpPr/>
              <p:nvPr/>
            </p:nvSpPr>
            <p:spPr>
              <a:xfrm>
                <a:off x="2417173" y="2154643"/>
                <a:ext cx="133731" cy="11528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937" rtl="0">
                  <a:defRPr/>
                </a:pPr>
                <a:endParaRPr lang="en-CA" sz="2968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013164A-62A7-69AE-6C8A-709ECD049B4A}"/>
                  </a:ext>
                </a:extLst>
              </p:cNvPr>
              <p:cNvSpPr txBox="1"/>
              <p:nvPr/>
            </p:nvSpPr>
            <p:spPr>
              <a:xfrm>
                <a:off x="2493888" y="2028458"/>
                <a:ext cx="713386" cy="338615"/>
              </a:xfrm>
              <a:prstGeom prst="rect">
                <a:avLst/>
              </a:prstGeom>
              <a:noFill/>
            </p:spPr>
            <p:txBody>
              <a:bodyPr wrap="square" lIns="150791" tIns="75396" rIns="150791" bIns="75396" anchor="t">
                <a:spAutoFit/>
              </a:bodyPr>
              <a:lstStyle/>
              <a:p>
                <a:pPr algn="l" defTabSz="1507937" rtl="0">
                  <a:defRPr/>
                </a:pPr>
                <a:r>
                  <a:rPr lang="en-CA" sz="2639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61</a:t>
                </a:r>
                <a:r>
                  <a:rPr lang="en-CA" sz="2639" kern="1200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% </a:t>
                </a:r>
              </a:p>
            </p:txBody>
          </p:sp>
        </p:grpSp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17B070F8-8974-D6E7-E713-DB8E8837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2120995" y="2865636"/>
              <a:ext cx="430672" cy="600036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9A5D1EB-E498-2303-4EF4-1AF63D563D65}"/>
              </a:ext>
            </a:extLst>
          </p:cNvPr>
          <p:cNvGrpSpPr/>
          <p:nvPr/>
        </p:nvGrpSpPr>
        <p:grpSpPr>
          <a:xfrm>
            <a:off x="2564119" y="7206747"/>
            <a:ext cx="2281388" cy="2573087"/>
            <a:chOff x="1554830" y="4271117"/>
            <a:chExt cx="1383436" cy="1560322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EAB8666-F26B-AF8C-320C-449E9A207E69}"/>
                </a:ext>
              </a:extLst>
            </p:cNvPr>
            <p:cNvSpPr/>
            <p:nvPr/>
          </p:nvSpPr>
          <p:spPr>
            <a:xfrm>
              <a:off x="1554830" y="4642719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89DDFCF-CF31-601F-DEF3-F12D4638BB93}"/>
                </a:ext>
              </a:extLst>
            </p:cNvPr>
            <p:cNvSpPr txBox="1"/>
            <p:nvPr/>
          </p:nvSpPr>
          <p:spPr>
            <a:xfrm>
              <a:off x="1614648" y="4271117"/>
              <a:ext cx="1323618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Shoplifting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B9150A8-B6D7-B807-C473-BF9181928972}"/>
                </a:ext>
              </a:extLst>
            </p:cNvPr>
            <p:cNvSpPr txBox="1"/>
            <p:nvPr/>
          </p:nvSpPr>
          <p:spPr>
            <a:xfrm>
              <a:off x="1582426" y="5481213"/>
              <a:ext cx="1355839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CA" sz="2639" b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2024: </a:t>
              </a:r>
              <a:r>
                <a:rPr lang="en-CA" sz="2639" b="1" kern="120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12,100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A997328-B3CA-7317-6BFB-5D9BDC17EBF0}"/>
                </a:ext>
              </a:extLst>
            </p:cNvPr>
            <p:cNvGrpSpPr/>
            <p:nvPr/>
          </p:nvGrpSpPr>
          <p:grpSpPr>
            <a:xfrm>
              <a:off x="1880253" y="4661364"/>
              <a:ext cx="818856" cy="338615"/>
              <a:chOff x="2388778" y="2028458"/>
              <a:chExt cx="818856" cy="338615"/>
            </a:xfrm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7A1B96EF-7B67-A0FD-1F8B-41F93691742A}"/>
                  </a:ext>
                </a:extLst>
              </p:cNvPr>
              <p:cNvSpPr/>
              <p:nvPr/>
            </p:nvSpPr>
            <p:spPr>
              <a:xfrm>
                <a:off x="2388778" y="2154643"/>
                <a:ext cx="133731" cy="11528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937" rtl="0">
                  <a:defRPr/>
                </a:pPr>
                <a:endParaRPr lang="en-CA" sz="2968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2901BF1-96C7-E997-5D20-EE151820D301}"/>
                  </a:ext>
                </a:extLst>
              </p:cNvPr>
              <p:cNvSpPr txBox="1"/>
              <p:nvPr/>
            </p:nvSpPr>
            <p:spPr>
              <a:xfrm>
                <a:off x="2494249" y="2028458"/>
                <a:ext cx="713385" cy="338615"/>
              </a:xfrm>
              <a:prstGeom prst="rect">
                <a:avLst/>
              </a:prstGeom>
              <a:noFill/>
            </p:spPr>
            <p:txBody>
              <a:bodyPr wrap="square" lIns="150791" tIns="75396" rIns="150791" bIns="75396" anchor="t">
                <a:spAutoFit/>
              </a:bodyPr>
              <a:lstStyle/>
              <a:p>
                <a:pPr algn="l" defTabSz="1507937" rtl="0">
                  <a:defRPr/>
                </a:pPr>
                <a:r>
                  <a:rPr lang="en-CA" sz="2639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384</a:t>
                </a:r>
                <a:r>
                  <a:rPr lang="en-CA" sz="2639" kern="1200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% </a:t>
                </a:r>
              </a:p>
            </p:txBody>
          </p:sp>
        </p:grpSp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31B4E5A2-D3CA-A822-AC5A-17538E25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19758" y="5026726"/>
              <a:ext cx="453580" cy="44953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483F1A3-0133-9C34-96C6-DBBE1A956BA4}"/>
              </a:ext>
            </a:extLst>
          </p:cNvPr>
          <p:cNvGrpSpPr/>
          <p:nvPr/>
        </p:nvGrpSpPr>
        <p:grpSpPr>
          <a:xfrm>
            <a:off x="8608384" y="7206747"/>
            <a:ext cx="2320463" cy="2573087"/>
            <a:chOff x="5220081" y="4271117"/>
            <a:chExt cx="1407131" cy="156032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4243688-206B-6064-9FE8-6F629C399C1A}"/>
                </a:ext>
              </a:extLst>
            </p:cNvPr>
            <p:cNvSpPr/>
            <p:nvPr/>
          </p:nvSpPr>
          <p:spPr>
            <a:xfrm>
              <a:off x="5220081" y="4642719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42539A8-77F0-85B2-D295-11515D274D1F}"/>
                </a:ext>
              </a:extLst>
            </p:cNvPr>
            <p:cNvSpPr txBox="1"/>
            <p:nvPr/>
          </p:nvSpPr>
          <p:spPr>
            <a:xfrm>
              <a:off x="5220082" y="4271117"/>
              <a:ext cx="1383436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Auto Theft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F3ECCA6-ECAE-1B96-42A9-EAF8D30EC5C7}"/>
                </a:ext>
              </a:extLst>
            </p:cNvPr>
            <p:cNvSpPr txBox="1"/>
            <p:nvPr/>
          </p:nvSpPr>
          <p:spPr>
            <a:xfrm>
              <a:off x="5243776" y="5481213"/>
              <a:ext cx="1383436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CA" sz="2639" b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2024: 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1,700</a:t>
              </a:r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0A7772D2-FC69-0308-6873-D0B764C0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94355" y="5064032"/>
              <a:ext cx="410504" cy="328404"/>
            </a:xfrm>
            <a:prstGeom prst="rect">
              <a:avLst/>
            </a:prstGeom>
          </p:spPr>
        </p:pic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C1AC022-C0BF-0696-BB31-80FA505DE06A}"/>
                </a:ext>
              </a:extLst>
            </p:cNvPr>
            <p:cNvGrpSpPr/>
            <p:nvPr/>
          </p:nvGrpSpPr>
          <p:grpSpPr>
            <a:xfrm>
              <a:off x="5531759" y="4661364"/>
              <a:ext cx="760081" cy="338615"/>
              <a:chOff x="2359414" y="2005598"/>
              <a:chExt cx="760081" cy="338615"/>
            </a:xfrm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id="{82EAAA32-94A0-F7BA-5161-95A97DA4509F}"/>
                  </a:ext>
                </a:extLst>
              </p:cNvPr>
              <p:cNvSpPr/>
              <p:nvPr/>
            </p:nvSpPr>
            <p:spPr>
              <a:xfrm>
                <a:off x="2359414" y="2131783"/>
                <a:ext cx="133731" cy="11528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937" rtl="0">
                  <a:defRPr/>
                </a:pPr>
                <a:endParaRPr lang="en-CA" sz="2968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DAD8AB7-F38E-150B-E47E-916427D68E3E}"/>
                  </a:ext>
                </a:extLst>
              </p:cNvPr>
              <p:cNvSpPr txBox="1"/>
              <p:nvPr/>
            </p:nvSpPr>
            <p:spPr>
              <a:xfrm>
                <a:off x="2436131" y="2005598"/>
                <a:ext cx="683364" cy="338615"/>
              </a:xfrm>
              <a:prstGeom prst="rect">
                <a:avLst/>
              </a:prstGeom>
              <a:noFill/>
            </p:spPr>
            <p:txBody>
              <a:bodyPr wrap="square" lIns="150791" tIns="75396" rIns="150791" bIns="75396" anchor="t">
                <a:spAutoFit/>
              </a:bodyPr>
              <a:lstStyle/>
              <a:p>
                <a:pPr algn="l" defTabSz="1507937" rtl="0">
                  <a:defRPr/>
                </a:pPr>
                <a:r>
                  <a:rPr lang="en-CA" sz="2639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113</a:t>
                </a:r>
                <a:r>
                  <a:rPr lang="en-CA" sz="2639" kern="1200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% </a:t>
                </a: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A7461B7-779B-3A37-303E-D7BB09753543}"/>
              </a:ext>
            </a:extLst>
          </p:cNvPr>
          <p:cNvGrpSpPr/>
          <p:nvPr/>
        </p:nvGrpSpPr>
        <p:grpSpPr>
          <a:xfrm>
            <a:off x="14788686" y="4601109"/>
            <a:ext cx="4605686" cy="2307208"/>
            <a:chOff x="9122972" y="1949043"/>
            <a:chExt cx="2762623" cy="1533361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C5FBB86-D3ED-C253-E4B7-F152B1EC21B2}"/>
                </a:ext>
              </a:extLst>
            </p:cNvPr>
            <p:cNvSpPr/>
            <p:nvPr/>
          </p:nvSpPr>
          <p:spPr>
            <a:xfrm>
              <a:off x="9122972" y="1949044"/>
              <a:ext cx="2762623" cy="153336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6390471-3327-B693-7A0C-14C35E20B398}"/>
                </a:ext>
              </a:extLst>
            </p:cNvPr>
            <p:cNvSpPr txBox="1"/>
            <p:nvPr/>
          </p:nvSpPr>
          <p:spPr>
            <a:xfrm>
              <a:off x="9224537" y="1949043"/>
              <a:ext cx="2535056" cy="641028"/>
            </a:xfrm>
            <a:prstGeom prst="rect">
              <a:avLst/>
            </a:prstGeom>
            <a:noFill/>
          </p:spPr>
          <p:txBody>
            <a:bodyPr wrap="square" lIns="150791" tIns="75396" rIns="150791" bIns="75396" rtlCol="0" anchor="t">
              <a:spAutoFit/>
            </a:bodyPr>
            <a:lstStyle/>
            <a:p>
              <a:pPr algn="l" defTabSz="1507937" rtl="0">
                <a:defRPr/>
              </a:pPr>
              <a:r>
                <a:rPr lang="en-CA" sz="2639" kern="1200">
                  <a:solidFill>
                    <a:prstClr val="black"/>
                  </a:solidFill>
                  <a:latin typeface="Source Sans Pro"/>
                  <a:ea typeface="Source Sans Pro"/>
                </a:rPr>
                <a:t>Average</a:t>
              </a:r>
              <a:r>
                <a:rPr lang="en-CA" sz="2639" b="1" kern="1200">
                  <a:solidFill>
                    <a:prstClr val="black"/>
                  </a:solidFill>
                  <a:latin typeface="Source Sans Pro"/>
                  <a:ea typeface="Source Sans Pro"/>
                </a:rPr>
                <a:t> shootings </a:t>
              </a:r>
            </a:p>
            <a:p>
              <a:pPr algn="l" defTabSz="1507937" rtl="0">
                <a:defRPr/>
              </a:pPr>
              <a:r>
                <a:rPr lang="en-CA" sz="2639" kern="1200">
                  <a:solidFill>
                    <a:prstClr val="black"/>
                  </a:solidFill>
                  <a:latin typeface="Source Sans Pro"/>
                  <a:ea typeface="Source Sans Pro"/>
                </a:rPr>
                <a:t>per year: </a:t>
              </a:r>
              <a:r>
                <a:rPr lang="en-CA" sz="2639">
                  <a:solidFill>
                    <a:prstClr val="black"/>
                  </a:solidFill>
                  <a:latin typeface="Source Sans Pro"/>
                  <a:ea typeface="Source Sans Pro"/>
                </a:rPr>
                <a:t>65</a:t>
              </a:r>
              <a:endParaRPr lang="en-CA" sz="2639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D491EE4-ADA6-F447-6978-7EA9537D5DB1}"/>
                </a:ext>
              </a:extLst>
            </p:cNvPr>
            <p:cNvSpPr txBox="1"/>
            <p:nvPr/>
          </p:nvSpPr>
          <p:spPr>
            <a:xfrm>
              <a:off x="10091854" y="2523072"/>
              <a:ext cx="1766907" cy="87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937" rtl="0">
                <a:defRPr/>
              </a:pPr>
              <a:r>
                <a:rPr lang="en-CA" sz="2639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Persons injured by firearm 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up 12% to </a:t>
              </a:r>
              <a:r>
                <a:rPr lang="en-CA" sz="2639" b="1" kern="120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19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  <a:r>
                <a:rPr lang="en-CA" sz="2639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in 2024.</a:t>
              </a:r>
            </a:p>
          </p:txBody>
        </p:sp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5FF0140D-FB25-5AFF-5268-156693F22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62188" y="2741216"/>
              <a:ext cx="629247" cy="522595"/>
            </a:xfrm>
            <a:prstGeom prst="rect">
              <a:avLst/>
            </a:prstGeom>
          </p:spPr>
        </p:pic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C5B153B-7349-08CB-8F05-CE563754F9D5}"/>
              </a:ext>
            </a:extLst>
          </p:cNvPr>
          <p:cNvSpPr/>
          <p:nvPr/>
        </p:nvSpPr>
        <p:spPr>
          <a:xfrm>
            <a:off x="14788686" y="7458453"/>
            <a:ext cx="4605686" cy="1960289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B1293B-9876-D2C6-A7DD-EA815B7E8A29}"/>
              </a:ext>
            </a:extLst>
          </p:cNvPr>
          <p:cNvSpPr txBox="1"/>
          <p:nvPr/>
        </p:nvSpPr>
        <p:spPr>
          <a:xfrm>
            <a:off x="14918592" y="7505575"/>
            <a:ext cx="4500946" cy="49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937" rtl="0">
              <a:defRPr/>
            </a:pPr>
            <a:r>
              <a:rPr lang="en-CA" sz="2639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Clearance Rate (%)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63043D6-1453-0351-558B-224561333494}"/>
              </a:ext>
            </a:extLst>
          </p:cNvPr>
          <p:cNvSpPr txBox="1"/>
          <p:nvPr/>
        </p:nvSpPr>
        <p:spPr>
          <a:xfrm>
            <a:off x="16522324" y="8241123"/>
            <a:ext cx="2661986" cy="964538"/>
          </a:xfrm>
          <a:prstGeom prst="rect">
            <a:avLst/>
          </a:prstGeom>
          <a:noFill/>
        </p:spPr>
        <p:txBody>
          <a:bodyPr wrap="square" lIns="150791" tIns="75396" rIns="150791" bIns="75396" rtlCol="0" anchor="t">
            <a:spAutoFit/>
          </a:bodyPr>
          <a:lstStyle/>
          <a:p>
            <a:pPr algn="l" defTabSz="1507937" rtl="0">
              <a:defRPr/>
            </a:pPr>
            <a:r>
              <a:rPr lang="en-CA" sz="2639" kern="1200">
                <a:solidFill>
                  <a:prstClr val="black"/>
                </a:solidFill>
                <a:latin typeface="Source Sans Pro"/>
                <a:ea typeface="Source Sans Pro"/>
              </a:rPr>
              <a:t>Declined by </a:t>
            </a:r>
            <a:r>
              <a:rPr lang="en-CA" sz="2639" b="1">
                <a:solidFill>
                  <a:prstClr val="black"/>
                </a:solidFill>
                <a:latin typeface="Source Sans Pro"/>
                <a:ea typeface="Source Sans Pro"/>
              </a:rPr>
              <a:t>10</a:t>
            </a:r>
            <a:r>
              <a:rPr lang="en-CA" sz="2639" b="1" kern="1200">
                <a:solidFill>
                  <a:prstClr val="black"/>
                </a:solidFill>
                <a:latin typeface="Source Sans Pro"/>
                <a:ea typeface="Source Sans Pro"/>
              </a:rPr>
              <a:t>% to </a:t>
            </a:r>
            <a:r>
              <a:rPr lang="en-CA" sz="2639" b="1" kern="1200">
                <a:solidFill>
                  <a:srgbClr val="FF0000"/>
                </a:solidFill>
                <a:latin typeface="Source Sans Pro"/>
                <a:ea typeface="Source Sans Pro"/>
              </a:rPr>
              <a:t>26% </a:t>
            </a:r>
            <a:r>
              <a:rPr lang="en-CA" sz="2639" kern="1200">
                <a:solidFill>
                  <a:srgbClr val="002845"/>
                </a:solidFill>
                <a:latin typeface="Source Sans Pro"/>
                <a:ea typeface="Source Sans Pro"/>
              </a:rPr>
              <a:t>in 2024.</a:t>
            </a:r>
          </a:p>
        </p:txBody>
      </p:sp>
      <p:pic>
        <p:nvPicPr>
          <p:cNvPr id="164" name="Graphic 163">
            <a:extLst>
              <a:ext uri="{FF2B5EF4-FFF2-40B4-BE49-F238E27FC236}">
                <a16:creationId xmlns:a16="http://schemas.microsoft.com/office/drawing/2014/main" id="{01E6B00F-1A30-DFE2-D523-A850757D6A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131727" y="8209370"/>
            <a:ext cx="1055539" cy="847415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5255643B-2DFD-6978-531C-5D3C6DC9D902}"/>
              </a:ext>
            </a:extLst>
          </p:cNvPr>
          <p:cNvSpPr txBox="1"/>
          <p:nvPr/>
        </p:nvSpPr>
        <p:spPr>
          <a:xfrm>
            <a:off x="1382343" y="2992718"/>
            <a:ext cx="9693750" cy="660096"/>
          </a:xfrm>
          <a:prstGeom prst="rect">
            <a:avLst/>
          </a:prstGeom>
          <a:noFill/>
        </p:spPr>
        <p:txBody>
          <a:bodyPr wrap="square" lIns="150791" tIns="75396" rIns="150791" bIns="75396" rtlCol="0" anchor="t">
            <a:spAutoFit/>
          </a:bodyPr>
          <a:lstStyle/>
          <a:p>
            <a:pPr>
              <a:defRPr/>
            </a:pPr>
            <a:r>
              <a:rPr lang="en-CA" sz="3300" kern="1200">
                <a:solidFill>
                  <a:prstClr val="black"/>
                </a:solidFill>
                <a:latin typeface="Source Sans Pro"/>
                <a:ea typeface="Source Sans Pro"/>
              </a:rPr>
              <a:t>Violent Crime: up </a:t>
            </a:r>
            <a:r>
              <a:rPr lang="en-CA" sz="3300" noProof="0">
                <a:solidFill>
                  <a:srgbClr val="FF0000"/>
                </a:solidFill>
                <a:latin typeface="Source Sans Pro"/>
                <a:ea typeface="Source Sans Pro"/>
              </a:rPr>
              <a:t>58</a:t>
            </a:r>
            <a:r>
              <a:rPr lang="en-CA" sz="3300" kern="1200">
                <a:solidFill>
                  <a:srgbClr val="FF0000"/>
                </a:solidFill>
                <a:latin typeface="Source Sans Pro"/>
                <a:ea typeface="Source Sans Pro"/>
              </a:rPr>
              <a:t>%</a:t>
            </a:r>
            <a:r>
              <a:rPr lang="en-CA" sz="3300" kern="1200">
                <a:solidFill>
                  <a:prstClr val="black"/>
                </a:solidFill>
                <a:latin typeface="Source Sans Pro"/>
                <a:ea typeface="Source Sans Pro"/>
              </a:rPr>
              <a:t> to 8,200 offences.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15793A4-DDA6-FC84-1179-2A9FA35AF91C}"/>
              </a:ext>
            </a:extLst>
          </p:cNvPr>
          <p:cNvSpPr txBox="1"/>
          <p:nvPr/>
        </p:nvSpPr>
        <p:spPr>
          <a:xfrm>
            <a:off x="1382342" y="6511686"/>
            <a:ext cx="9693749" cy="660096"/>
          </a:xfrm>
          <a:prstGeom prst="rect">
            <a:avLst/>
          </a:prstGeom>
          <a:noFill/>
        </p:spPr>
        <p:txBody>
          <a:bodyPr wrap="square" lIns="150791" tIns="75396" rIns="150791" bIns="75396" rtlCol="0" anchor="t">
            <a:spAutoFit/>
          </a:bodyPr>
          <a:lstStyle/>
          <a:p>
            <a:pPr>
              <a:defRPr/>
            </a:pPr>
            <a:r>
              <a:rPr lang="en-CA" sz="3300" kern="1200">
                <a:solidFill>
                  <a:prstClr val="black"/>
                </a:solidFill>
                <a:latin typeface="Source Sans Pro"/>
                <a:ea typeface="Source Sans Pro"/>
              </a:rPr>
              <a:t>P</a:t>
            </a:r>
            <a:r>
              <a:rPr lang="en-CA" sz="3300" noProof="0">
                <a:solidFill>
                  <a:prstClr val="black"/>
                </a:solidFill>
                <a:latin typeface="Source Sans Pro"/>
                <a:ea typeface="Source Sans Pro"/>
              </a:rPr>
              <a:t>roperty Crime: up </a:t>
            </a:r>
            <a:r>
              <a:rPr lang="en-CA" sz="3300" noProof="0">
                <a:solidFill>
                  <a:srgbClr val="FF0000"/>
                </a:solidFill>
                <a:latin typeface="Source Sans Pro"/>
                <a:ea typeface="Source Sans Pro"/>
              </a:rPr>
              <a:t>64%</a:t>
            </a:r>
            <a:r>
              <a:rPr lang="en-CA" sz="3300" noProof="0">
                <a:solidFill>
                  <a:prstClr val="black"/>
                </a:solidFill>
                <a:latin typeface="Source Sans Pro"/>
                <a:ea typeface="Source Sans Pro"/>
              </a:rPr>
              <a:t> to 35,800 offences.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260B055-ECE9-D2A3-28B0-DE2093EDBDA5}"/>
              </a:ext>
            </a:extLst>
          </p:cNvPr>
          <p:cNvGrpSpPr/>
          <p:nvPr/>
        </p:nvGrpSpPr>
        <p:grpSpPr>
          <a:xfrm>
            <a:off x="5448139" y="3659869"/>
            <a:ext cx="2608601" cy="2551848"/>
            <a:chOff x="3303703" y="2219348"/>
            <a:chExt cx="1581858" cy="1547443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6C4B687-76A5-FE5A-6A25-F537B2F36CA5}"/>
                </a:ext>
              </a:extLst>
            </p:cNvPr>
            <p:cNvSpPr/>
            <p:nvPr/>
          </p:nvSpPr>
          <p:spPr>
            <a:xfrm>
              <a:off x="3378527" y="2578071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85B8CD0-B063-5A51-F6DC-855834DF6245}"/>
                </a:ext>
              </a:extLst>
            </p:cNvPr>
            <p:cNvSpPr txBox="1"/>
            <p:nvPr/>
          </p:nvSpPr>
          <p:spPr>
            <a:xfrm>
              <a:off x="3303703" y="2219348"/>
              <a:ext cx="1581858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Uttering Threats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66F1774-5419-202D-4A5C-8DB824D64C15}"/>
                </a:ext>
              </a:extLst>
            </p:cNvPr>
            <p:cNvSpPr txBox="1"/>
            <p:nvPr/>
          </p:nvSpPr>
          <p:spPr>
            <a:xfrm>
              <a:off x="3377061" y="3429675"/>
              <a:ext cx="1383436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CA" sz="2639" b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2024: </a:t>
              </a:r>
              <a:r>
                <a:rPr lang="en-CA" sz="2639" b="1" kern="120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1,200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75FB707-FB9F-816D-73D4-49D68873AFCF}"/>
                </a:ext>
              </a:extLst>
            </p:cNvPr>
            <p:cNvGrpSpPr/>
            <p:nvPr/>
          </p:nvGrpSpPr>
          <p:grpSpPr>
            <a:xfrm>
              <a:off x="3785235" y="2541928"/>
              <a:ext cx="790101" cy="338615"/>
              <a:chOff x="2377759" y="2028458"/>
              <a:chExt cx="790101" cy="338615"/>
            </a:xfrm>
          </p:grpSpPr>
          <p:sp>
            <p:nvSpPr>
              <p:cNvPr id="173" name="Isosceles Triangle 172">
                <a:extLst>
                  <a:ext uri="{FF2B5EF4-FFF2-40B4-BE49-F238E27FC236}">
                    <a16:creationId xmlns:a16="http://schemas.microsoft.com/office/drawing/2014/main" id="{DF3526D7-83E9-1AE8-3A59-554AE08A2FF7}"/>
                  </a:ext>
                </a:extLst>
              </p:cNvPr>
              <p:cNvSpPr/>
              <p:nvPr/>
            </p:nvSpPr>
            <p:spPr>
              <a:xfrm>
                <a:off x="2377759" y="2154643"/>
                <a:ext cx="133731" cy="11528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937" rtl="0">
                  <a:defRPr/>
                </a:pPr>
                <a:endParaRPr lang="en-CA" sz="2968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3F837CFC-1B47-B25C-B52A-90AC92D51D36}"/>
                  </a:ext>
                </a:extLst>
              </p:cNvPr>
              <p:cNvSpPr txBox="1"/>
              <p:nvPr/>
            </p:nvSpPr>
            <p:spPr>
              <a:xfrm>
                <a:off x="2454475" y="2028458"/>
                <a:ext cx="713385" cy="338615"/>
              </a:xfrm>
              <a:prstGeom prst="rect">
                <a:avLst/>
              </a:prstGeom>
              <a:noFill/>
            </p:spPr>
            <p:txBody>
              <a:bodyPr wrap="square" lIns="150791" tIns="75396" rIns="150791" bIns="75396" anchor="t">
                <a:spAutoFit/>
              </a:bodyPr>
              <a:lstStyle/>
              <a:p>
                <a:pPr algn="l" defTabSz="1507937" rtl="0">
                  <a:defRPr/>
                </a:pPr>
                <a:r>
                  <a:rPr lang="en-CA" sz="2639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167</a:t>
                </a:r>
                <a:r>
                  <a:rPr lang="en-CA" sz="2639" kern="1200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% </a:t>
                </a:r>
              </a:p>
            </p:txBody>
          </p:sp>
        </p:grpSp>
        <p:pic>
          <p:nvPicPr>
            <p:cNvPr id="172" name="Picture 4">
              <a:extLst>
                <a:ext uri="{FF2B5EF4-FFF2-40B4-BE49-F238E27FC236}">
                  <a16:creationId xmlns:a16="http://schemas.microsoft.com/office/drawing/2014/main" id="{98F9EDA1-BD88-D27B-9B3E-6E72687BE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649" y="2932531"/>
              <a:ext cx="466247" cy="46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E775CA9-65A8-1554-9090-8D9F15CE0871}"/>
              </a:ext>
            </a:extLst>
          </p:cNvPr>
          <p:cNvGrpSpPr/>
          <p:nvPr/>
        </p:nvGrpSpPr>
        <p:grpSpPr>
          <a:xfrm>
            <a:off x="8484998" y="3659869"/>
            <a:ext cx="2608601" cy="2551848"/>
            <a:chOff x="5145257" y="2219348"/>
            <a:chExt cx="1581858" cy="154744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92A339C-1BC4-E1BE-3F55-68E0843414BD}"/>
                </a:ext>
              </a:extLst>
            </p:cNvPr>
            <p:cNvSpPr/>
            <p:nvPr/>
          </p:nvSpPr>
          <p:spPr>
            <a:xfrm>
              <a:off x="5220081" y="2578071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4049859-5669-8A6F-C96F-90350AF7D141}"/>
                </a:ext>
              </a:extLst>
            </p:cNvPr>
            <p:cNvSpPr txBox="1"/>
            <p:nvPr/>
          </p:nvSpPr>
          <p:spPr>
            <a:xfrm>
              <a:off x="5145257" y="2219348"/>
              <a:ext cx="1581858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Sexual Violations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FE97779-F46F-802F-8602-628C4D23A1FA}"/>
                </a:ext>
              </a:extLst>
            </p:cNvPr>
            <p:cNvSpPr txBox="1"/>
            <p:nvPr/>
          </p:nvSpPr>
          <p:spPr>
            <a:xfrm>
              <a:off x="5219215" y="3429675"/>
              <a:ext cx="1383436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CA" sz="2639" b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2024: </a:t>
              </a:r>
              <a:r>
                <a:rPr lang="en-CA" sz="2639" b="1" kern="120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900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5C27A97-0422-2082-F50B-769662495CEA}"/>
                </a:ext>
              </a:extLst>
            </p:cNvPr>
            <p:cNvGrpSpPr/>
            <p:nvPr/>
          </p:nvGrpSpPr>
          <p:grpSpPr>
            <a:xfrm>
              <a:off x="5608189" y="2548646"/>
              <a:ext cx="790101" cy="338615"/>
              <a:chOff x="2417173" y="2028458"/>
              <a:chExt cx="790101" cy="338615"/>
            </a:xfrm>
          </p:grpSpPr>
          <p:sp>
            <p:nvSpPr>
              <p:cNvPr id="181" name="Isosceles Triangle 180">
                <a:extLst>
                  <a:ext uri="{FF2B5EF4-FFF2-40B4-BE49-F238E27FC236}">
                    <a16:creationId xmlns:a16="http://schemas.microsoft.com/office/drawing/2014/main" id="{25B37C57-4A93-6A9E-E645-3189B0226CBF}"/>
                  </a:ext>
                </a:extLst>
              </p:cNvPr>
              <p:cNvSpPr/>
              <p:nvPr/>
            </p:nvSpPr>
            <p:spPr>
              <a:xfrm>
                <a:off x="2417173" y="2154643"/>
                <a:ext cx="133731" cy="11528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937" rtl="0">
                  <a:defRPr/>
                </a:pPr>
                <a:endParaRPr lang="en-CA" sz="2968" kern="1200">
                  <a:solidFill>
                    <a:srgbClr val="FF0000"/>
                  </a:solidFill>
                  <a:latin typeface="Aptos" panose="02110004020202020204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61C2A48F-C464-ACFD-89AA-D316C2EDDF25}"/>
                  </a:ext>
                </a:extLst>
              </p:cNvPr>
              <p:cNvSpPr txBox="1"/>
              <p:nvPr/>
            </p:nvSpPr>
            <p:spPr>
              <a:xfrm>
                <a:off x="2493889" y="2028458"/>
                <a:ext cx="713385" cy="338615"/>
              </a:xfrm>
              <a:prstGeom prst="rect">
                <a:avLst/>
              </a:prstGeom>
              <a:noFill/>
            </p:spPr>
            <p:txBody>
              <a:bodyPr wrap="square" lIns="150791" tIns="75396" rIns="150791" bIns="75396" anchor="t">
                <a:spAutoFit/>
              </a:bodyPr>
              <a:lstStyle/>
              <a:p>
                <a:pPr algn="l" defTabSz="1507937" rtl="0">
                  <a:defRPr/>
                </a:pPr>
                <a:r>
                  <a:rPr lang="en-CA" sz="2639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45</a:t>
                </a:r>
                <a:r>
                  <a:rPr lang="en-CA" sz="2639" kern="1200">
                    <a:solidFill>
                      <a:srgbClr val="FF0000"/>
                    </a:solidFill>
                    <a:latin typeface="Source Sans Pro"/>
                    <a:ea typeface="Source Sans Pro"/>
                  </a:rPr>
                  <a:t>% </a:t>
                </a:r>
              </a:p>
            </p:txBody>
          </p:sp>
        </p:grpSp>
        <p:pic>
          <p:nvPicPr>
            <p:cNvPr id="180" name="Picture 6">
              <a:extLst>
                <a:ext uri="{FF2B5EF4-FFF2-40B4-BE49-F238E27FC236}">
                  <a16:creationId xmlns:a16="http://schemas.microsoft.com/office/drawing/2014/main" id="{C794A37C-DFF8-A7FC-1C70-97B701C47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163" y="2889018"/>
              <a:ext cx="553272" cy="55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3C05CFD-8375-BD89-6120-A4FA07D24C58}"/>
              </a:ext>
            </a:extLst>
          </p:cNvPr>
          <p:cNvGrpSpPr/>
          <p:nvPr/>
        </p:nvGrpSpPr>
        <p:grpSpPr>
          <a:xfrm>
            <a:off x="5555451" y="7206746"/>
            <a:ext cx="2281388" cy="2573086"/>
            <a:chOff x="3377060" y="4271117"/>
            <a:chExt cx="1383436" cy="1560322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B0AF71C-A6E4-2B73-4527-070624F1E854}"/>
                </a:ext>
              </a:extLst>
            </p:cNvPr>
            <p:cNvSpPr/>
            <p:nvPr/>
          </p:nvSpPr>
          <p:spPr>
            <a:xfrm>
              <a:off x="3377060" y="4642719"/>
              <a:ext cx="1383436" cy="1188720"/>
            </a:xfrm>
            <a:prstGeom prst="rect">
              <a:avLst/>
            </a:prstGeom>
            <a:solidFill>
              <a:srgbClr val="F3FA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71EFEC6-6548-74B8-646A-B43C4967CC6E}"/>
                </a:ext>
              </a:extLst>
            </p:cNvPr>
            <p:cNvSpPr txBox="1"/>
            <p:nvPr/>
          </p:nvSpPr>
          <p:spPr>
            <a:xfrm>
              <a:off x="3377060" y="4271117"/>
              <a:ext cx="1383436" cy="271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937" rtl="0">
                <a:defRPr/>
              </a:pPr>
              <a:r>
                <a:rPr lang="en-CA" sz="230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Mischief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40BE994-31DC-F7FB-EDB4-B662D2FFC85A}"/>
                </a:ext>
              </a:extLst>
            </p:cNvPr>
            <p:cNvSpPr txBox="1"/>
            <p:nvPr/>
          </p:nvSpPr>
          <p:spPr>
            <a:xfrm>
              <a:off x="3414416" y="5512629"/>
              <a:ext cx="1234332" cy="30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CA" sz="2639" b="1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2024: 3</a:t>
              </a:r>
              <a:r>
                <a:rPr lang="en-CA" sz="2639" b="1" kern="120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,400</a:t>
              </a:r>
              <a:r>
                <a:rPr lang="en-CA" sz="2639" b="1" kern="1200">
                  <a:solidFill>
                    <a:prstClr val="black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567992FB-F8E3-1F2B-F085-4DEE3DE6F94B}"/>
                </a:ext>
              </a:extLst>
            </p:cNvPr>
            <p:cNvSpPr txBox="1"/>
            <p:nvPr/>
          </p:nvSpPr>
          <p:spPr>
            <a:xfrm>
              <a:off x="3892929" y="4638517"/>
              <a:ext cx="650649" cy="338615"/>
            </a:xfrm>
            <a:prstGeom prst="rect">
              <a:avLst/>
            </a:prstGeom>
            <a:noFill/>
          </p:spPr>
          <p:txBody>
            <a:bodyPr wrap="square" lIns="150791" tIns="75396" rIns="150791" bIns="75396" anchor="t">
              <a:spAutoFit/>
            </a:bodyPr>
            <a:lstStyle/>
            <a:p>
              <a:pPr algn="l" defTabSz="1507937" rtl="0">
                <a:defRPr/>
              </a:pPr>
              <a:r>
                <a:rPr lang="en-CA" sz="2639">
                  <a:solidFill>
                    <a:srgbClr val="00B398"/>
                  </a:solidFill>
                  <a:latin typeface="Source Sans Pro"/>
                  <a:ea typeface="Source Sans Pro"/>
                </a:rPr>
                <a:t>13</a:t>
              </a:r>
              <a:r>
                <a:rPr lang="en-CA" sz="2639" kern="1200">
                  <a:solidFill>
                    <a:srgbClr val="00B398"/>
                  </a:solidFill>
                  <a:latin typeface="Source Sans Pro"/>
                  <a:ea typeface="Source Sans Pro"/>
                </a:rPr>
                <a:t>% </a:t>
              </a:r>
            </a:p>
          </p:txBody>
        </p:sp>
        <p:pic>
          <p:nvPicPr>
            <p:cNvPr id="188" name="Picture 8">
              <a:extLst>
                <a:ext uri="{FF2B5EF4-FFF2-40B4-BE49-F238E27FC236}">
                  <a16:creationId xmlns:a16="http://schemas.microsoft.com/office/drawing/2014/main" id="{8D7BD278-45B6-A65F-4A59-8323088A0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187" y="4978214"/>
              <a:ext cx="475182" cy="475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4B06D61E-FCFF-012D-0E3C-F0ADE9095D01}"/>
              </a:ext>
            </a:extLst>
          </p:cNvPr>
          <p:cNvSpPr/>
          <p:nvPr/>
        </p:nvSpPr>
        <p:spPr>
          <a:xfrm flipV="1">
            <a:off x="6234264" y="7996823"/>
            <a:ext cx="202788" cy="169114"/>
          </a:xfrm>
          <a:prstGeom prst="triangle">
            <a:avLst/>
          </a:prstGeom>
          <a:solidFill>
            <a:srgbClr val="00B398"/>
          </a:solidFill>
          <a:ln>
            <a:solidFill>
              <a:srgbClr val="00B398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srgbClr val="FF0000"/>
              </a:solidFill>
              <a:latin typeface="Aptos" panose="02110004020202020204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96946B2-D6B4-8A71-BC0C-7ED87392F2F5}"/>
              </a:ext>
            </a:extLst>
          </p:cNvPr>
          <p:cNvSpPr txBox="1"/>
          <p:nvPr/>
        </p:nvSpPr>
        <p:spPr>
          <a:xfrm>
            <a:off x="1382342" y="9691426"/>
            <a:ext cx="15802930" cy="1069586"/>
          </a:xfrm>
          <a:prstGeom prst="rect">
            <a:avLst/>
          </a:prstGeom>
          <a:noFill/>
        </p:spPr>
        <p:txBody>
          <a:bodyPr wrap="square" lIns="150791" tIns="75396" rIns="150791" bIns="75396" rtlCol="0" anchor="ctr">
            <a:noAutofit/>
          </a:bodyPr>
          <a:lstStyle/>
          <a:p>
            <a:pPr algn="l" defTabSz="1507937" rtl="0">
              <a:spcAft>
                <a:spcPts val="495"/>
              </a:spcAft>
              <a:defRPr/>
            </a:pPr>
            <a:r>
              <a:rPr lang="en-CA" sz="12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Figures from 2024. Change % from </a:t>
            </a:r>
            <a:r>
              <a:rPr lang="en-CA" sz="1200">
                <a:solidFill>
                  <a:schemeClr val="tx1"/>
                </a:solidFill>
                <a:latin typeface="Aptos" panose="02110004020202020204"/>
              </a:rPr>
              <a:t>2015</a:t>
            </a:r>
            <a:r>
              <a:rPr lang="en-CA" sz="12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 to 2024 | Homicides Incidents | Volume of crime excluding Traffic offences.</a:t>
            </a:r>
          </a:p>
          <a:p>
            <a:pPr>
              <a:spcAft>
                <a:spcPts val="495"/>
              </a:spcAft>
              <a:defRPr/>
            </a:pPr>
            <a:r>
              <a:rPr lang="en-CA" sz="1200" kern="120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Clearance Rate (%): Total incidents cleared (by charge or otherwise) divided by the total reported incidents.</a:t>
            </a:r>
          </a:p>
        </p:txBody>
      </p:sp>
    </p:spTree>
    <p:extLst>
      <p:ext uri="{BB962C8B-B14F-4D97-AF65-F5344CB8AC3E}">
        <p14:creationId xmlns:p14="http://schemas.microsoft.com/office/powerpoint/2010/main" val="22821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A group of police officers in a parade&#10;&#10;Description automatically generated">
            <a:extLst>
              <a:ext uri="{FF2B5EF4-FFF2-40B4-BE49-F238E27FC236}">
                <a16:creationId xmlns:a16="http://schemas.microsoft.com/office/drawing/2014/main" id="{E7B56E69-932A-96AA-CA18-D881F93449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644" y="2606675"/>
            <a:ext cx="9829800" cy="6553199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8E6A6B66-CCC9-2E33-9AB5-69787AFAF693}"/>
              </a:ext>
            </a:extLst>
          </p:cNvPr>
          <p:cNvSpPr txBox="1">
            <a:spLocks/>
          </p:cNvSpPr>
          <p:nvPr/>
        </p:nvSpPr>
        <p:spPr>
          <a:xfrm>
            <a:off x="320880" y="356381"/>
            <a:ext cx="7119168" cy="167712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l"/>
            <a:r>
              <a:rPr lang="en-CA">
                <a:latin typeface="Verdana"/>
                <a:ea typeface="Verdana"/>
              </a:rPr>
              <a:t>Policing in Ottawa</a:t>
            </a:r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6DD46-CD5A-5BBD-2AA7-5FD5B504EC0A}"/>
              </a:ext>
            </a:extLst>
          </p:cNvPr>
          <p:cNvGrpSpPr/>
          <p:nvPr/>
        </p:nvGrpSpPr>
        <p:grpSpPr>
          <a:xfrm>
            <a:off x="4989243" y="6080624"/>
            <a:ext cx="3915446" cy="2349268"/>
            <a:chOff x="2852760" y="2490940"/>
            <a:chExt cx="2592210" cy="1555326"/>
          </a:xfrm>
          <a:solidFill>
            <a:srgbClr val="F0F0F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B81B0A-1B4D-B65C-0139-31F6E1CFB6B2}"/>
                </a:ext>
              </a:extLst>
            </p:cNvPr>
            <p:cNvSpPr/>
            <p:nvPr/>
          </p:nvSpPr>
          <p:spPr>
            <a:xfrm>
              <a:off x="2852760" y="2490940"/>
              <a:ext cx="2592210" cy="155532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97A6B-9FE3-BC7A-382A-5F0935E2ED3A}"/>
                </a:ext>
              </a:extLst>
            </p:cNvPr>
            <p:cNvSpPr txBox="1"/>
            <p:nvPr/>
          </p:nvSpPr>
          <p:spPr>
            <a:xfrm>
              <a:off x="2852760" y="2490940"/>
              <a:ext cx="2592210" cy="1555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Officers per Population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Largest 12 municipalities by population in Ontario: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u="sng" kern="1200">
                  <a:solidFill>
                    <a:srgbClr val="C00000"/>
                  </a:solidFill>
                  <a:latin typeface="Arial"/>
                  <a:ea typeface="Source Sans Pro"/>
                  <a:cs typeface="Arial"/>
                </a:rPr>
                <a:t>5th lowest</a:t>
              </a:r>
              <a:endParaRPr lang="en-US" sz="2400" b="1" kern="1200">
                <a:solidFill>
                  <a:srgbClr val="C00000"/>
                </a:solidFill>
                <a:latin typeface="Arial"/>
                <a:ea typeface="Source Sans Pro"/>
                <a:cs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5E01D-849D-F31D-0FD5-6E67E326B6A5}"/>
              </a:ext>
            </a:extLst>
          </p:cNvPr>
          <p:cNvGrpSpPr/>
          <p:nvPr/>
        </p:nvGrpSpPr>
        <p:grpSpPr>
          <a:xfrm>
            <a:off x="680244" y="3336656"/>
            <a:ext cx="3915446" cy="2349268"/>
            <a:chOff x="0" y="674304"/>
            <a:chExt cx="2592210" cy="1555326"/>
          </a:xfrm>
          <a:solidFill>
            <a:srgbClr val="F0F0F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58BBEB-B8B7-E2A5-91E5-99A00991A9ED}"/>
                </a:ext>
              </a:extLst>
            </p:cNvPr>
            <p:cNvSpPr/>
            <p:nvPr/>
          </p:nvSpPr>
          <p:spPr>
            <a:xfrm>
              <a:off x="0" y="674304"/>
              <a:ext cx="2592210" cy="155532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0C0BBF-77CC-4759-D286-DB78323282BC}"/>
                </a:ext>
              </a:extLst>
            </p:cNvPr>
            <p:cNvSpPr txBox="1"/>
            <p:nvPr/>
          </p:nvSpPr>
          <p:spPr>
            <a:xfrm>
              <a:off x="0" y="674304"/>
              <a:ext cx="2592210" cy="1555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Crime Severity Index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chemeClr val="tx1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Largest 12 municipalities by population in Ontario: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u="sng" kern="1200">
                  <a:solidFill>
                    <a:schemeClr val="accent5"/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4th lowest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621B5A-96F5-72D8-F3FB-675DBB583161}"/>
              </a:ext>
            </a:extLst>
          </p:cNvPr>
          <p:cNvGrpSpPr/>
          <p:nvPr/>
        </p:nvGrpSpPr>
        <p:grpSpPr>
          <a:xfrm>
            <a:off x="681247" y="6077469"/>
            <a:ext cx="3915446" cy="2349268"/>
            <a:chOff x="664" y="2488851"/>
            <a:chExt cx="2592210" cy="1555326"/>
          </a:xfrm>
          <a:solidFill>
            <a:srgbClr val="F0F0F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56999D-B12A-66C3-C936-4DF0DBF04478}"/>
                </a:ext>
              </a:extLst>
            </p:cNvPr>
            <p:cNvSpPr/>
            <p:nvPr/>
          </p:nvSpPr>
          <p:spPr>
            <a:xfrm>
              <a:off x="664" y="2488851"/>
              <a:ext cx="2592210" cy="155532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47BC27-A688-E724-42B1-E5D834E02F55}"/>
                </a:ext>
              </a:extLst>
            </p:cNvPr>
            <p:cNvSpPr txBox="1"/>
            <p:nvPr/>
          </p:nvSpPr>
          <p:spPr>
            <a:xfrm>
              <a:off x="664" y="2488851"/>
              <a:ext cx="2592210" cy="1555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Violent Crime Severity Index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Largest 12 municipalities by population in Ontario: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u="sng" kern="1200">
                  <a:solidFill>
                    <a:srgbClr val="00B050"/>
                  </a:solidFill>
                  <a:latin typeface="Arial"/>
                  <a:ea typeface="Source Sans Pro"/>
                  <a:cs typeface="Arial"/>
                </a:rPr>
                <a:t>3rd lowest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0F2AFB-96D1-BAE7-B5DF-5B01FE47B56A}"/>
              </a:ext>
            </a:extLst>
          </p:cNvPr>
          <p:cNvGrpSpPr/>
          <p:nvPr/>
        </p:nvGrpSpPr>
        <p:grpSpPr>
          <a:xfrm>
            <a:off x="4989243" y="3356570"/>
            <a:ext cx="3915446" cy="2349268"/>
            <a:chOff x="2852760" y="687488"/>
            <a:chExt cx="2592210" cy="1555326"/>
          </a:xfrm>
          <a:solidFill>
            <a:srgbClr val="F0F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969BD4-E8C8-0597-BF82-F345084A9E9B}"/>
                </a:ext>
              </a:extLst>
            </p:cNvPr>
            <p:cNvSpPr/>
            <p:nvPr/>
          </p:nvSpPr>
          <p:spPr>
            <a:xfrm>
              <a:off x="2852760" y="687488"/>
              <a:ext cx="2592210" cy="155532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1057C2-0249-F97A-310F-BD0E775E4239}"/>
                </a:ext>
              </a:extLst>
            </p:cNvPr>
            <p:cNvSpPr txBox="1"/>
            <p:nvPr/>
          </p:nvSpPr>
          <p:spPr>
            <a:xfrm>
              <a:off x="2852760" y="687488"/>
              <a:ext cx="2592210" cy="15553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Weighted Clearance Rate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>
                  <a:solidFill>
                    <a:schemeClr val="tx1"/>
                  </a:solidFill>
                  <a:latin typeface="Arial"/>
                  <a:ea typeface="Source Sans Pro"/>
                  <a:cs typeface="Arial"/>
                </a:rPr>
                <a:t>Largest 12 municipalities by population in Ontario: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>
                  <a:solidFill>
                    <a:srgbClr val="C00000"/>
                  </a:solidFill>
                  <a:latin typeface="Arial"/>
                  <a:ea typeface="Source Sans Pro"/>
                  <a:cs typeface="Arial"/>
                </a:rPr>
                <a:t>2nd lowest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CA11C2F-376B-BC1F-ABCE-D272C46CACD6}"/>
              </a:ext>
            </a:extLst>
          </p:cNvPr>
          <p:cNvSpPr txBox="1"/>
          <p:nvPr/>
        </p:nvSpPr>
        <p:spPr>
          <a:xfrm>
            <a:off x="696964" y="9769475"/>
            <a:ext cx="18728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Sources: 1. Statistics Canada Table: 35-10-0188-01 (formerly CANSIM 252-0085). Release date: 2024-07-25. Crime severity index and weighted clearance rates, police services in Ontario. 2. Statistics Canada Table: 35-10-0026-01 (formerly CANSIM 252-0052). Release date: 2024-07-25. Crime severity index and weighted clearance rates, Canada, provinces, territories and Census Metropolitan Areas. 35-10-0077-01 (formerly CANSIM 254-0004). Release date: 2024-03-26. Crime severity index and weighted clearance rates, police services in Ontario. Police personnel and selected crime statistics, municipal police services.</a:t>
            </a:r>
          </a:p>
        </p:txBody>
      </p:sp>
    </p:spTree>
    <p:extLst>
      <p:ext uri="{BB962C8B-B14F-4D97-AF65-F5344CB8AC3E}">
        <p14:creationId xmlns:p14="http://schemas.microsoft.com/office/powerpoint/2010/main" val="388591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AECEB60-17F5-0575-03B7-90FB5503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119168" cy="1677121"/>
          </a:xfrm>
        </p:spPr>
        <p:txBody>
          <a:bodyPr lIns="91440" tIns="45720" rIns="91440" bIns="45720" anchor="t"/>
          <a:lstStyle/>
          <a:p>
            <a:pPr algn="l"/>
            <a:r>
              <a:rPr lang="en-CA">
                <a:highlight>
                  <a:srgbClr val="FFFFFF"/>
                </a:highlight>
                <a:latin typeface="Verdana"/>
                <a:ea typeface="Verdana"/>
              </a:rPr>
              <a:t>Policing in Ottawa</a:t>
            </a:r>
            <a:endParaRPr lang="en-CA">
              <a:highlight>
                <a:srgbClr val="FFFFFF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D8415-000F-2735-0B57-17F7E320E111}"/>
              </a:ext>
            </a:extLst>
          </p:cNvPr>
          <p:cNvSpPr/>
          <p:nvPr/>
        </p:nvSpPr>
        <p:spPr>
          <a:xfrm>
            <a:off x="10560528" y="3344163"/>
            <a:ext cx="7932228" cy="5974823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78240-9960-DD60-45C4-509C06858DA2}"/>
              </a:ext>
            </a:extLst>
          </p:cNvPr>
          <p:cNvSpPr/>
          <p:nvPr/>
        </p:nvSpPr>
        <p:spPr>
          <a:xfrm>
            <a:off x="1106148" y="7522450"/>
            <a:ext cx="7932229" cy="1796536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3D5F9-5ECC-CB82-6781-EBAE6F7CF3FE}"/>
              </a:ext>
            </a:extLst>
          </p:cNvPr>
          <p:cNvSpPr/>
          <p:nvPr/>
        </p:nvSpPr>
        <p:spPr>
          <a:xfrm>
            <a:off x="1106147" y="5457757"/>
            <a:ext cx="7932228" cy="1796536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D2416-6DA7-0EED-10CE-86ED1C743726}"/>
              </a:ext>
            </a:extLst>
          </p:cNvPr>
          <p:cNvSpPr/>
          <p:nvPr/>
        </p:nvSpPr>
        <p:spPr>
          <a:xfrm>
            <a:off x="1106147" y="3416665"/>
            <a:ext cx="7932228" cy="1796536"/>
          </a:xfrm>
          <a:prstGeom prst="rect">
            <a:avLst/>
          </a:prstGeom>
          <a:solidFill>
            <a:srgbClr val="F3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54807-7E34-B135-A17A-8DC2443F1F96}"/>
              </a:ext>
            </a:extLst>
          </p:cNvPr>
          <p:cNvSpPr txBox="1"/>
          <p:nvPr/>
        </p:nvSpPr>
        <p:spPr>
          <a:xfrm>
            <a:off x="2283693" y="3832057"/>
            <a:ext cx="366506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Sick Leave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DF12A-FB55-789E-E1BB-F7EA2B02E011}"/>
              </a:ext>
            </a:extLst>
          </p:cNvPr>
          <p:cNvSpPr txBox="1"/>
          <p:nvPr/>
        </p:nvSpPr>
        <p:spPr>
          <a:xfrm>
            <a:off x="4862398" y="4339619"/>
            <a:ext cx="4088600" cy="70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 </a:t>
            </a: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559,000</a:t>
            </a:r>
            <a:endParaRPr lang="en-CA" sz="3958" kern="120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04B46-39C0-A486-6CD8-5B54E3B9B096}"/>
              </a:ext>
            </a:extLst>
          </p:cNvPr>
          <p:cNvSpPr txBox="1"/>
          <p:nvPr/>
        </p:nvSpPr>
        <p:spPr>
          <a:xfrm>
            <a:off x="11044247" y="3739035"/>
            <a:ext cx="7149640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1507937" rtl="0">
              <a:defRPr/>
            </a:pPr>
            <a:r>
              <a:rPr lang="en-CA" sz="3298" b="0" kern="12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Average</a:t>
            </a:r>
            <a:r>
              <a:rPr lang="en-CA" sz="3298" kern="12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Sick Leave*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F7E56-6187-7C4B-C639-54F2ECA2F239}"/>
              </a:ext>
            </a:extLst>
          </p:cNvPr>
          <p:cNvSpPr txBox="1"/>
          <p:nvPr/>
        </p:nvSpPr>
        <p:spPr>
          <a:xfrm>
            <a:off x="12418233" y="4651021"/>
            <a:ext cx="1425430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Sworn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C76EC7-122F-1406-F2CB-8920638EF140}"/>
              </a:ext>
            </a:extLst>
          </p:cNvPr>
          <p:cNvGrpSpPr/>
          <p:nvPr/>
        </p:nvGrpSpPr>
        <p:grpSpPr>
          <a:xfrm>
            <a:off x="7696377" y="3864615"/>
            <a:ext cx="1342811" cy="599844"/>
            <a:chOff x="2417173" y="1960011"/>
            <a:chExt cx="814282" cy="413164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FB90782-D9E2-771B-426F-81D33E36F6C9}"/>
                </a:ext>
              </a:extLst>
            </p:cNvPr>
            <p:cNvSpPr/>
            <p:nvPr/>
          </p:nvSpPr>
          <p:spPr>
            <a:xfrm>
              <a:off x="2417173" y="2141943"/>
              <a:ext cx="133731" cy="1152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srgbClr val="FF0000"/>
                </a:solidFill>
                <a:latin typeface="Aptos" panose="0211000402020202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573D5B-F2B0-0159-EFCA-CEF38088E51C}"/>
                </a:ext>
              </a:extLst>
            </p:cNvPr>
            <p:cNvSpPr txBox="1"/>
            <p:nvPr/>
          </p:nvSpPr>
          <p:spPr>
            <a:xfrm>
              <a:off x="2518070" y="1960011"/>
              <a:ext cx="713385" cy="413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507937" rtl="0">
                <a:defRPr/>
              </a:pPr>
              <a:r>
                <a:rPr lang="en-CA" sz="3298" kern="120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34%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671D56-8DF0-74D8-8D21-8E735D65C3D8}"/>
              </a:ext>
            </a:extLst>
          </p:cNvPr>
          <p:cNvSpPr txBox="1"/>
          <p:nvPr/>
        </p:nvSpPr>
        <p:spPr>
          <a:xfrm>
            <a:off x="14457558" y="4728295"/>
            <a:ext cx="172475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12</a:t>
            </a:r>
            <a:r>
              <a:rPr lang="en-CA" noProof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F9F307-6F8A-E815-2BBB-E8427EC9A5CE}"/>
              </a:ext>
            </a:extLst>
          </p:cNvPr>
          <p:cNvSpPr txBox="1"/>
          <p:nvPr/>
        </p:nvSpPr>
        <p:spPr>
          <a:xfrm>
            <a:off x="2283693" y="5695481"/>
            <a:ext cx="3665067" cy="59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507937" rtl="0">
              <a:defRPr/>
            </a:pPr>
            <a:r>
              <a:rPr lang="en-CA" sz="3298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Over time Hours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4D6AB2-D871-0F6E-3BA0-5D9FA4657438}"/>
              </a:ext>
            </a:extLst>
          </p:cNvPr>
          <p:cNvGrpSpPr/>
          <p:nvPr/>
        </p:nvGrpSpPr>
        <p:grpSpPr>
          <a:xfrm>
            <a:off x="7312554" y="5818470"/>
            <a:ext cx="1726635" cy="599844"/>
            <a:chOff x="2417173" y="1979726"/>
            <a:chExt cx="838712" cy="413164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3E7D50C-A5E4-C5EF-4BAC-83D2777735C3}"/>
                </a:ext>
              </a:extLst>
            </p:cNvPr>
            <p:cNvSpPr/>
            <p:nvPr/>
          </p:nvSpPr>
          <p:spPr>
            <a:xfrm>
              <a:off x="2417173" y="2144915"/>
              <a:ext cx="133731" cy="11528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35F341-4CAE-9DA0-82DC-9A4B4E06B86B}"/>
                </a:ext>
              </a:extLst>
            </p:cNvPr>
            <p:cNvSpPr txBox="1"/>
            <p:nvPr/>
          </p:nvSpPr>
          <p:spPr>
            <a:xfrm>
              <a:off x="2542500" y="1979726"/>
              <a:ext cx="713385" cy="413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507937" rtl="0">
                <a:defRPr/>
              </a:pPr>
              <a:r>
                <a:rPr lang="en-CA" sz="3298" kern="120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226%</a:t>
              </a:r>
              <a:r>
                <a:rPr lang="en-CA" sz="2968" kern="120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2E2BA9F-7AF4-42A2-F68A-E97CE5270036}"/>
              </a:ext>
            </a:extLst>
          </p:cNvPr>
          <p:cNvSpPr txBox="1"/>
          <p:nvPr/>
        </p:nvSpPr>
        <p:spPr>
          <a:xfrm>
            <a:off x="4862398" y="6275620"/>
            <a:ext cx="4088599" cy="70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</a:t>
            </a:r>
            <a:r>
              <a:rPr lang="en-CA" sz="329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lang="en-CA" sz="3958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250</a:t>
            </a: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,900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7602E2-E9A8-1804-1D79-0C38A01C6C02}"/>
              </a:ext>
            </a:extLst>
          </p:cNvPr>
          <p:cNvSpPr txBox="1"/>
          <p:nvPr/>
        </p:nvSpPr>
        <p:spPr>
          <a:xfrm>
            <a:off x="2283694" y="8002806"/>
            <a:ext cx="4908560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1507937" rtl="0">
              <a:defRPr/>
            </a:pPr>
            <a:r>
              <a:rPr lang="en-CA" sz="3298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Absenteeism 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C72C7A-4F6E-9692-9069-1C439970F0ED}"/>
              </a:ext>
            </a:extLst>
          </p:cNvPr>
          <p:cNvSpPr txBox="1"/>
          <p:nvPr/>
        </p:nvSpPr>
        <p:spPr>
          <a:xfrm>
            <a:off x="4605818" y="8393888"/>
            <a:ext cx="4345180" cy="701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 </a:t>
            </a: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13E1FE-CF22-399A-3EA7-5DDA6600251F}"/>
              </a:ext>
            </a:extLst>
          </p:cNvPr>
          <p:cNvSpPr txBox="1"/>
          <p:nvPr/>
        </p:nvSpPr>
        <p:spPr>
          <a:xfrm>
            <a:off x="1391987" y="2433809"/>
            <a:ext cx="1835908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Between </a:t>
            </a:r>
            <a:r>
              <a:rPr lang="en-CA" sz="3298" u="sng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2020</a:t>
            </a:r>
            <a:r>
              <a:rPr lang="en-CA" sz="3298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and 2024, sick leave and overtime hours have been growing</a:t>
            </a:r>
            <a:r>
              <a:rPr lang="en-CA" sz="3298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lang="en-CA" sz="3298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200C62-501F-C916-940D-8D47ACECD38A}"/>
              </a:ext>
            </a:extLst>
          </p:cNvPr>
          <p:cNvGrpSpPr/>
          <p:nvPr/>
        </p:nvGrpSpPr>
        <p:grpSpPr>
          <a:xfrm>
            <a:off x="7700581" y="7955758"/>
            <a:ext cx="1338608" cy="599844"/>
            <a:chOff x="4669585" y="4745724"/>
            <a:chExt cx="811733" cy="3637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340D0A-1275-732C-ABD5-F7D360165453}"/>
                </a:ext>
              </a:extLst>
            </p:cNvPr>
            <p:cNvSpPr txBox="1"/>
            <p:nvPr/>
          </p:nvSpPr>
          <p:spPr>
            <a:xfrm>
              <a:off x="4767933" y="4745724"/>
              <a:ext cx="713385" cy="363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507937" rtl="0">
                <a:defRPr/>
              </a:pPr>
              <a:r>
                <a:rPr lang="en-CA" sz="3298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3</a:t>
              </a:r>
              <a:r>
                <a:rPr lang="en-CA" sz="3298" kern="120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% 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DB6B0C5-5DCC-0947-FCD6-2E320CC589BD}"/>
                </a:ext>
              </a:extLst>
            </p:cNvPr>
            <p:cNvSpPr/>
            <p:nvPr/>
          </p:nvSpPr>
          <p:spPr>
            <a:xfrm>
              <a:off x="4669585" y="4915102"/>
              <a:ext cx="140326" cy="10061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937" rtl="0">
                <a:defRPr/>
              </a:pPr>
              <a:endParaRPr lang="en-CA" sz="2968" kern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157D977-4ECE-1CE9-89AF-56AA915B7267}"/>
              </a:ext>
            </a:extLst>
          </p:cNvPr>
          <p:cNvSpPr txBox="1"/>
          <p:nvPr/>
        </p:nvSpPr>
        <p:spPr>
          <a:xfrm>
            <a:off x="12416653" y="5228943"/>
            <a:ext cx="173506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Civilian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704693-B92A-4F40-5105-49D85E618FCF}"/>
              </a:ext>
            </a:extLst>
          </p:cNvPr>
          <p:cNvSpPr txBox="1"/>
          <p:nvPr/>
        </p:nvSpPr>
        <p:spPr>
          <a:xfrm>
            <a:off x="14457094" y="5247693"/>
            <a:ext cx="172475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15</a:t>
            </a:r>
            <a:r>
              <a:rPr lang="en-CA" noProof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days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DA9815-EB76-4344-D7B0-CEFF449D1BAA}"/>
              </a:ext>
            </a:extLst>
          </p:cNvPr>
          <p:cNvGrpSpPr/>
          <p:nvPr/>
        </p:nvGrpSpPr>
        <p:grpSpPr>
          <a:xfrm>
            <a:off x="15970177" y="5217010"/>
            <a:ext cx="1474843" cy="625279"/>
            <a:chOff x="9983572" y="2881463"/>
            <a:chExt cx="894346" cy="3791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EA590-DB37-BB40-13B2-A76E2C70116F}"/>
                </a:ext>
              </a:extLst>
            </p:cNvPr>
            <p:cNvSpPr txBox="1"/>
            <p:nvPr/>
          </p:nvSpPr>
          <p:spPr>
            <a:xfrm>
              <a:off x="10164533" y="2881463"/>
              <a:ext cx="713385" cy="363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507937" rtl="0">
                <a:defRPr/>
              </a:pPr>
              <a:r>
                <a:rPr lang="en-CA" sz="3298" kern="1200">
                  <a:solidFill>
                    <a:srgbClr val="00206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0% </a:t>
              </a:r>
            </a:p>
          </p:txBody>
        </p:sp>
        <p:sp>
          <p:nvSpPr>
            <p:cNvPr id="33" name="Minus Sign 32">
              <a:extLst>
                <a:ext uri="{FF2B5EF4-FFF2-40B4-BE49-F238E27FC236}">
                  <a16:creationId xmlns:a16="http://schemas.microsoft.com/office/drawing/2014/main" id="{96C19A17-C94F-B201-6C90-784C44970517}"/>
                </a:ext>
              </a:extLst>
            </p:cNvPr>
            <p:cNvSpPr/>
            <p:nvPr/>
          </p:nvSpPr>
          <p:spPr>
            <a:xfrm>
              <a:off x="9983572" y="2924400"/>
              <a:ext cx="205188" cy="336233"/>
            </a:xfrm>
            <a:prstGeom prst="mathMinus">
              <a:avLst>
                <a:gd name="adj1" fmla="val 12121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</p:grp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D2BBED6-550F-0E72-ECF4-E2702ED238A5}"/>
              </a:ext>
            </a:extLst>
          </p:cNvPr>
          <p:cNvSpPr/>
          <p:nvPr/>
        </p:nvSpPr>
        <p:spPr>
          <a:xfrm>
            <a:off x="16013456" y="4882158"/>
            <a:ext cx="220532" cy="1673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937" rtl="0">
              <a:defRPr/>
            </a:pPr>
            <a:endParaRPr lang="en-CA" sz="2968" kern="1200">
              <a:solidFill>
                <a:srgbClr val="FF0000"/>
              </a:solidFill>
              <a:latin typeface="Aptos" panose="021100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44842C-A65C-F09B-1893-EBF2E22D13B2}"/>
              </a:ext>
            </a:extLst>
          </p:cNvPr>
          <p:cNvSpPr txBox="1"/>
          <p:nvPr/>
        </p:nvSpPr>
        <p:spPr>
          <a:xfrm>
            <a:off x="16268596" y="4647996"/>
            <a:ext cx="1176425" cy="59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507937" rtl="0">
              <a:defRPr/>
            </a:pPr>
            <a:r>
              <a:rPr lang="en-CA" sz="3298" kern="120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9%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B66B39-CE24-F3AE-AFB0-D873902D7DA7}"/>
              </a:ext>
            </a:extLst>
          </p:cNvPr>
          <p:cNvSpPr txBox="1"/>
          <p:nvPr/>
        </p:nvSpPr>
        <p:spPr>
          <a:xfrm>
            <a:off x="11029699" y="6227430"/>
            <a:ext cx="7149640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1507937" rtl="0">
              <a:defRPr/>
            </a:pPr>
            <a:r>
              <a:rPr lang="en-CA" sz="3298" b="0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Regular</a:t>
            </a:r>
            <a:r>
              <a:rPr lang="en-CA" sz="3298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Overtime</a:t>
            </a:r>
            <a:endParaRPr lang="en-CA" sz="3298" b="0" kern="120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9A41982B-ADCD-EDB7-404B-EA93EB97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58" y="3617096"/>
            <a:ext cx="1009154" cy="10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AE19D38A-9C16-E8ED-2C8F-992D18D1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27" y="5674832"/>
            <a:ext cx="804598" cy="8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7EFFD2D3-85AB-B3B7-A264-99DED7DD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55" y="7991369"/>
            <a:ext cx="697296" cy="6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8DC6452-33C4-1674-56A7-D5F693C6448C}"/>
              </a:ext>
            </a:extLst>
          </p:cNvPr>
          <p:cNvSpPr txBox="1"/>
          <p:nvPr/>
        </p:nvSpPr>
        <p:spPr>
          <a:xfrm>
            <a:off x="11995191" y="7174428"/>
            <a:ext cx="2221708" cy="1208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2024: </a:t>
            </a:r>
          </a:p>
          <a:p>
            <a:pPr algn="ctr" defTabSz="1507937" rtl="0">
              <a:defRPr/>
            </a:pP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$ 18.5M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A61C18-C79A-01D7-7D61-89022FF71568}"/>
              </a:ext>
            </a:extLst>
          </p:cNvPr>
          <p:cNvSpPr txBox="1"/>
          <p:nvPr/>
        </p:nvSpPr>
        <p:spPr>
          <a:xfrm>
            <a:off x="14524439" y="7174427"/>
            <a:ext cx="2541103" cy="1208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507937" rtl="0">
              <a:defRPr/>
            </a:pPr>
            <a:r>
              <a:rPr lang="en-CA" sz="3298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2026 target: </a:t>
            </a:r>
          </a:p>
          <a:p>
            <a:pPr algn="ctr" defTabSz="1507937" rtl="0">
              <a:defRPr/>
            </a:pPr>
            <a:r>
              <a:rPr lang="en-CA" sz="3958" b="1" kern="12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$ 16.2M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2CB40A-48C9-CAB3-7EB4-713225FEEFAB}"/>
              </a:ext>
            </a:extLst>
          </p:cNvPr>
          <p:cNvSpPr txBox="1"/>
          <p:nvPr/>
        </p:nvSpPr>
        <p:spPr>
          <a:xfrm>
            <a:off x="988616" y="9857861"/>
            <a:ext cx="9582911" cy="6485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Figures from 2024. Change % from </a:t>
            </a:r>
            <a:r>
              <a:rPr lang="en-CA" sz="1200" noProof="0" dirty="0">
                <a:solidFill>
                  <a:schemeClr val="tx1"/>
                </a:solidFill>
                <a:latin typeface="Aptos" panose="02110004020202020204"/>
              </a:rPr>
              <a:t>2015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2024. | Non-Recoverable Regular Overtime,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excludes: court, stat holiday, and paid duty overtime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8931FF-29BF-F380-1DC6-8F7EC2BB43F4}"/>
              </a:ext>
            </a:extLst>
          </p:cNvPr>
          <p:cNvSpPr txBox="1"/>
          <p:nvPr/>
        </p:nvSpPr>
        <p:spPr>
          <a:xfrm>
            <a:off x="10536584" y="10089300"/>
            <a:ext cx="771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937" rtl="0">
              <a:defRPr/>
            </a:pPr>
            <a:r>
              <a:rPr lang="en-CA" sz="120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* Sick leave has declined year to date in 2025.</a:t>
            </a:r>
          </a:p>
        </p:txBody>
      </p:sp>
    </p:spTree>
    <p:extLst>
      <p:ext uri="{BB962C8B-B14F-4D97-AF65-F5344CB8AC3E}">
        <p14:creationId xmlns:p14="http://schemas.microsoft.com/office/powerpoint/2010/main" val="42365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044" y="3101974"/>
            <a:ext cx="5494477" cy="5105400"/>
          </a:xfrm>
        </p:spPr>
        <p:txBody>
          <a:bodyPr lIns="91440" tIns="45720" rIns="91440" bIns="45720" anchor="t"/>
          <a:lstStyle/>
          <a:p>
            <a:pPr marL="457200" indent="-457200" algn="l" rtl="0">
              <a:buBlip>
                <a:blip r:embed="rId3"/>
              </a:buBlip>
            </a:pPr>
            <a:r>
              <a:rPr lang="en-US" kern="1200">
                <a:solidFill>
                  <a:schemeClr val="tx1"/>
                </a:solidFill>
                <a:latin typeface="Arial"/>
                <a:ea typeface="Times New Roman" panose="02020603050405020304" pitchFamily="18" charset="0"/>
                <a:cs typeface="Arial"/>
              </a:rPr>
              <a:t>Budget Development</a:t>
            </a:r>
            <a:endParaRPr lang="en-US">
              <a:solidFill>
                <a:schemeClr val="tx1"/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endParaRPr lang="en-US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r>
              <a:rPr lang="en-US" kern="1200">
                <a:solidFill>
                  <a:schemeClr val="tx1"/>
                </a:solidFill>
                <a:latin typeface="Arial"/>
                <a:ea typeface="Verdana"/>
                <a:cs typeface="Arial"/>
              </a:rPr>
              <a:t>Policing in Ottawa</a:t>
            </a:r>
          </a:p>
          <a:p>
            <a:pPr marL="457200" indent="-457200" algn="l">
              <a:buBlip>
                <a:blip r:embed="rId3"/>
              </a:buBlip>
            </a:pPr>
            <a:endParaRPr lang="en-US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r>
              <a:rPr lang="en-US" kern="1200">
                <a:solidFill>
                  <a:schemeClr val="tx1"/>
                </a:solidFill>
                <a:latin typeface="Arial"/>
                <a:ea typeface="Verdana"/>
                <a:cs typeface="Arial"/>
              </a:rPr>
              <a:t>2026 Budget Highlights</a:t>
            </a:r>
            <a:endParaRPr lang="en-US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endParaRPr lang="en-US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r>
              <a:rPr lang="en-US" kern="1200">
                <a:solidFill>
                  <a:schemeClr val="tx1"/>
                </a:solidFill>
                <a:latin typeface="Arial"/>
                <a:ea typeface="Verdana"/>
                <a:cs typeface="Arial"/>
              </a:rPr>
              <a:t>Budget Proposal</a:t>
            </a:r>
            <a:endParaRPr lang="en-US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endParaRPr lang="en-US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Blip>
                <a:blip r:embed="rId3"/>
              </a:buBlip>
            </a:pPr>
            <a:r>
              <a:rPr lang="en-US" kern="1200">
                <a:solidFill>
                  <a:schemeClr val="tx1"/>
                </a:solidFill>
                <a:latin typeface="Arial"/>
                <a:cs typeface="Arial"/>
              </a:rPr>
              <a:t>Next Steps</a:t>
            </a:r>
          </a:p>
          <a:p>
            <a:endParaRPr lang="en-CA" sz="280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9D60CE-3FD2-C883-5B5C-DC5096CF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6044341" cy="1008856"/>
          </a:xfrm>
        </p:spPr>
        <p:txBody>
          <a:bodyPr/>
          <a:lstStyle/>
          <a:p>
            <a:r>
              <a:rPr lang="en-CA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AB2AE-CCAC-EB5A-12E2-E2F04DD2B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426" y="3101974"/>
            <a:ext cx="9537486" cy="46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C494D-6C3F-9D71-5DF1-FB07F74A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203019-00B5-540C-BC14-A6E5F796D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7986" y="9297417"/>
            <a:ext cx="17896830" cy="1008856"/>
          </a:xfrm>
          <a:ln>
            <a:solidFill>
              <a:srgbClr val="223A66"/>
            </a:solidFill>
          </a:ln>
        </p:spPr>
        <p:txBody>
          <a:bodyPr/>
          <a:lstStyle/>
          <a:p>
            <a:r>
              <a:rPr lang="en-US" dirty="0">
                <a:solidFill>
                  <a:srgbClr val="223A66"/>
                </a:solidFill>
                <a:latin typeface="Aptos" panose="020B0004020202020204" pitchFamily="34" charset="0"/>
              </a:rPr>
              <a:t>Key Takeaway: 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OPS has the lowest average police tax rate increase over past 4 years of the Big 12 in Ontario. Collective agreement settlements have been trending upwards from 2% to 3-4%.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F0C63-BA3F-BF27-C711-E9BF6034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9" y="242669"/>
            <a:ext cx="7220222" cy="1008856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Verdana"/>
                <a:ea typeface="Verdana"/>
              </a:rPr>
              <a:t>Relevant Benchmarks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04F0A-E195-94F8-7BAF-4BBF6334EDC7}"/>
              </a:ext>
            </a:extLst>
          </p:cNvPr>
          <p:cNvSpPr txBox="1"/>
          <p:nvPr/>
        </p:nvSpPr>
        <p:spPr>
          <a:xfrm>
            <a:off x="1285613" y="1770156"/>
            <a:ext cx="12446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223A66"/>
                </a:solidFill>
                <a:latin typeface="Aptos" panose="020B0004020202020204" pitchFamily="34" charset="0"/>
              </a:rPr>
              <a:t>Board Approved Police Tax Rate Increase for Big 12 in Ontario: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24FEA4-A10F-BD66-E65E-8CC397EC8EA4}"/>
              </a:ext>
            </a:extLst>
          </p:cNvPr>
          <p:cNvGraphicFramePr>
            <a:graphicFrameLocks noGrp="1"/>
          </p:cNvGraphicFramePr>
          <p:nvPr/>
        </p:nvGraphicFramePr>
        <p:xfrm>
          <a:off x="1055077" y="2454275"/>
          <a:ext cx="17268092" cy="6205317"/>
        </p:xfrm>
        <a:graphic>
          <a:graphicData uri="http://schemas.openxmlformats.org/drawingml/2006/table">
            <a:tbl>
              <a:tblPr/>
              <a:tblGrid>
                <a:gridCol w="2321169">
                  <a:extLst>
                    <a:ext uri="{9D8B030D-6E8A-4147-A177-3AD203B41FA5}">
                      <a16:colId xmlns:a16="http://schemas.microsoft.com/office/drawing/2014/main" val="2652476387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976536666"/>
                    </a:ext>
                  </a:extLst>
                </a:gridCol>
                <a:gridCol w="3533531">
                  <a:extLst>
                    <a:ext uri="{9D8B030D-6E8A-4147-A177-3AD203B41FA5}">
                      <a16:colId xmlns:a16="http://schemas.microsoft.com/office/drawing/2014/main" val="2996256711"/>
                    </a:ext>
                  </a:extLst>
                </a:gridCol>
                <a:gridCol w="3217985">
                  <a:extLst>
                    <a:ext uri="{9D8B030D-6E8A-4147-A177-3AD203B41FA5}">
                      <a16:colId xmlns:a16="http://schemas.microsoft.com/office/drawing/2014/main" val="3710002344"/>
                    </a:ext>
                  </a:extLst>
                </a:gridCol>
                <a:gridCol w="3288323">
                  <a:extLst>
                    <a:ext uri="{9D8B030D-6E8A-4147-A177-3AD203B41FA5}">
                      <a16:colId xmlns:a16="http://schemas.microsoft.com/office/drawing/2014/main" val="2734864596"/>
                    </a:ext>
                  </a:extLst>
                </a:gridCol>
                <a:gridCol w="1617784">
                  <a:extLst>
                    <a:ext uri="{9D8B030D-6E8A-4147-A177-3AD203B41FA5}">
                      <a16:colId xmlns:a16="http://schemas.microsoft.com/office/drawing/2014/main" val="817474416"/>
                    </a:ext>
                  </a:extLst>
                </a:gridCol>
              </a:tblGrid>
              <a:tr h="657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Service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 Budget Increase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 Budget Increase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 Budget Increase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 Budget Increase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35729"/>
                  </a:ext>
                </a:extLst>
              </a:tr>
              <a:tr h="387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Peel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674010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London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928129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Durham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399269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Halton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851746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Niagara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115448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Sudbury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623427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Waterloo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847057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Hamilton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646517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730232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Windsor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53166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Toronto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96621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Ottawa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68340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4244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D7CD6-FE6C-BAB6-168D-8ED6E03D7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62021" y="968586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0"/>
            </a:defPPr>
            <a:lvl1pPr algn="r">
              <a:defRPr sz="1800" baseline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A6033-1528-4FC6-BC5D-4516FF5FF6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ACE4-0636-6B00-440C-4287E436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BA18C-FBF3-9351-8D52-FBB5FA98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9" y="242669"/>
            <a:ext cx="7870853" cy="1008856"/>
          </a:xfrm>
        </p:spPr>
        <p:txBody>
          <a:bodyPr/>
          <a:lstStyle/>
          <a:p>
            <a:r>
              <a:rPr lang="en-US" dirty="0"/>
              <a:t>Relevant Benchmarks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4C4B735-1EE3-F9E8-1FC8-BB32DFEAED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8661" y="9701313"/>
            <a:ext cx="17973638" cy="586209"/>
          </a:xfrm>
          <a:ln>
            <a:solidFill>
              <a:srgbClr val="223A66"/>
            </a:solidFill>
          </a:ln>
        </p:spPr>
        <p:txBody>
          <a:bodyPr/>
          <a:lstStyle/>
          <a:p>
            <a:r>
              <a:rPr lang="en-US" sz="2800">
                <a:solidFill>
                  <a:srgbClr val="223A66"/>
                </a:solidFill>
                <a:latin typeface="Aptos" panose="020B0004020202020204" pitchFamily="34" charset="0"/>
              </a:rPr>
              <a:t>Key Takeaway: </a:t>
            </a:r>
            <a:r>
              <a:rPr lang="en-US" sz="2800">
                <a:solidFill>
                  <a:schemeClr val="tx1"/>
                </a:solidFill>
                <a:latin typeface="Aptos" panose="020B0004020202020204" pitchFamily="34" charset="0"/>
              </a:rPr>
              <a:t>Ottawa has largest land area, low police strength to population and moderate crime.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254DF-F30B-7D21-33C6-C1FC700AF781}"/>
              </a:ext>
            </a:extLst>
          </p:cNvPr>
          <p:cNvSpPr txBox="1"/>
          <p:nvPr/>
        </p:nvSpPr>
        <p:spPr>
          <a:xfrm>
            <a:off x="6559062" y="10728127"/>
            <a:ext cx="11957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Source: CANSIM Table 254-0004 Police personnel and selected crime statistics, municipal police services Statistics Canada</a:t>
            </a:r>
            <a:endParaRPr lang="en-US" sz="16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3EB23-5994-C17C-4814-29FE66F95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62021" y="968586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0"/>
            </a:defPPr>
            <a:lvl1pPr algn="r">
              <a:defRPr sz="1800" baseline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A6033-1528-4FC6-BC5D-4516FF5FF6E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0AB5B6-87AE-6321-B582-B79CD52FF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33917"/>
              </p:ext>
            </p:extLst>
          </p:nvPr>
        </p:nvGraphicFramePr>
        <p:xfrm>
          <a:off x="1899999" y="2109951"/>
          <a:ext cx="15897930" cy="7089448"/>
        </p:xfrm>
        <a:graphic>
          <a:graphicData uri="http://schemas.openxmlformats.org/drawingml/2006/table">
            <a:tbl>
              <a:tblPr/>
              <a:tblGrid>
                <a:gridCol w="833276">
                  <a:extLst>
                    <a:ext uri="{9D8B030D-6E8A-4147-A177-3AD203B41FA5}">
                      <a16:colId xmlns:a16="http://schemas.microsoft.com/office/drawing/2014/main" val="2879228035"/>
                    </a:ext>
                  </a:extLst>
                </a:gridCol>
                <a:gridCol w="1807926">
                  <a:extLst>
                    <a:ext uri="{9D8B030D-6E8A-4147-A177-3AD203B41FA5}">
                      <a16:colId xmlns:a16="http://schemas.microsoft.com/office/drawing/2014/main" val="380036837"/>
                    </a:ext>
                  </a:extLst>
                </a:gridCol>
                <a:gridCol w="1939316">
                  <a:extLst>
                    <a:ext uri="{9D8B030D-6E8A-4147-A177-3AD203B41FA5}">
                      <a16:colId xmlns:a16="http://schemas.microsoft.com/office/drawing/2014/main" val="4010241508"/>
                    </a:ext>
                  </a:extLst>
                </a:gridCol>
                <a:gridCol w="1768917">
                  <a:extLst>
                    <a:ext uri="{9D8B030D-6E8A-4147-A177-3AD203B41FA5}">
                      <a16:colId xmlns:a16="http://schemas.microsoft.com/office/drawing/2014/main" val="340472557"/>
                    </a:ext>
                  </a:extLst>
                </a:gridCol>
                <a:gridCol w="2695974">
                  <a:extLst>
                    <a:ext uri="{9D8B030D-6E8A-4147-A177-3AD203B41FA5}">
                      <a16:colId xmlns:a16="http://schemas.microsoft.com/office/drawing/2014/main" val="2076453389"/>
                    </a:ext>
                  </a:extLst>
                </a:gridCol>
                <a:gridCol w="2695974">
                  <a:extLst>
                    <a:ext uri="{9D8B030D-6E8A-4147-A177-3AD203B41FA5}">
                      <a16:colId xmlns:a16="http://schemas.microsoft.com/office/drawing/2014/main" val="3065014595"/>
                    </a:ext>
                  </a:extLst>
                </a:gridCol>
                <a:gridCol w="1460573">
                  <a:extLst>
                    <a:ext uri="{9D8B030D-6E8A-4147-A177-3AD203B41FA5}">
                      <a16:colId xmlns:a16="http://schemas.microsoft.com/office/drawing/2014/main" val="1764978299"/>
                    </a:ext>
                  </a:extLst>
                </a:gridCol>
                <a:gridCol w="2695974">
                  <a:extLst>
                    <a:ext uri="{9D8B030D-6E8A-4147-A177-3AD203B41FA5}">
                      <a16:colId xmlns:a16="http://schemas.microsoft.com/office/drawing/2014/main" val="2535896583"/>
                    </a:ext>
                  </a:extLst>
                </a:gridCol>
              </a:tblGrid>
              <a:tr h="835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Rank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Service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Population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Land area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Authorized police officer strength (budget)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number of civilian and other personnel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Population per Authorized Police strength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7348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Montreal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2,032,845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4,751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1,086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5,837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869041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Vancouver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707,667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1,448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1,961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118325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Edmonton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1,087,172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1,895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1,104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2,999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9090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Winnipeg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783,096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1,362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1,964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929359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Toronto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3,025,647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4,988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3,170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8,158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114407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Calgary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1,413,800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2,174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3,139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102642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Peel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1,517,448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1,247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2,286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3,277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783014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York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1,224,244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1,758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1,735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397769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Ottawa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1,071,868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2,788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1,493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2,113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16238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Waterloo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633,828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1,369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1,257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448193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Durham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745,580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2,521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1,342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16194"/>
                  </a:ext>
                </a:extLst>
              </a:tr>
              <a:tr h="42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Halton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627,200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1,122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04386"/>
                  </a:ext>
                </a:extLst>
              </a:tr>
              <a:tr h="180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35814"/>
                  </a:ext>
                </a:extLst>
              </a:tr>
              <a:tr h="4220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Ottawa Rank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7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8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DBE8AB-B0AB-6308-F3DD-DC6DC170331C}"/>
              </a:ext>
            </a:extLst>
          </p:cNvPr>
          <p:cNvSpPr/>
          <p:nvPr/>
        </p:nvSpPr>
        <p:spPr>
          <a:xfrm rot="2700000">
            <a:off x="9080939" y="3043319"/>
            <a:ext cx="2185072" cy="2185072"/>
          </a:xfrm>
          <a:prstGeom prst="round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6111875"/>
            <a:ext cx="18364200" cy="1384035"/>
          </a:xfrm>
        </p:spPr>
        <p:txBody>
          <a:bodyPr lIns="91440" tIns="45720" rIns="91440" bIns="45720" anchor="t"/>
          <a:lstStyle/>
          <a:p>
            <a:pPr algn="ctr" rtl="0"/>
            <a:r>
              <a:rPr lang="en-US" sz="8000" b="1" kern="1200">
                <a:solidFill>
                  <a:srgbClr val="223A66"/>
                </a:solidFill>
                <a:cs typeface="Arial"/>
              </a:rPr>
              <a:t>2026 Budget Highlights</a:t>
            </a:r>
            <a:endParaRPr lang="en-US" sz="8000" b="1">
              <a:solidFill>
                <a:srgbClr val="223A66"/>
              </a:solidFill>
              <a:effectLst/>
              <a:cs typeface="Arial"/>
            </a:endParaRPr>
          </a:p>
        </p:txBody>
      </p:sp>
      <p:pic>
        <p:nvPicPr>
          <p:cNvPr id="3" name="Graphic 2" descr="Checklist with solid fill">
            <a:extLst>
              <a:ext uri="{FF2B5EF4-FFF2-40B4-BE49-F238E27FC236}">
                <a16:creationId xmlns:a16="http://schemas.microsoft.com/office/drawing/2014/main" id="{EA6B0937-C7D7-A0D5-9612-C7E7E0126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2209" y="3342898"/>
            <a:ext cx="1638800" cy="16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569807-07FB-52DD-EEB1-CAAD6EAD08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1964893"/>
            <a:ext cx="10268311" cy="1295400"/>
          </a:xfrm>
        </p:spPr>
        <p:txBody>
          <a:bodyPr lIns="91440" tIns="45720" rIns="91440" bIns="45720" anchor="t"/>
          <a:lstStyle/>
          <a:p>
            <a:pPr marL="571500" indent="-571500" algn="l">
              <a:buBlip>
                <a:blip r:embed="rId3"/>
              </a:buBlip>
            </a:pPr>
            <a:r>
              <a:rPr lang="en-US" sz="40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District Policing</a:t>
            </a:r>
          </a:p>
          <a:p>
            <a:pPr marL="1028700" lvl="1" indent="-571500" algn="l">
              <a:buBlip>
                <a:blip r:embed="rId3"/>
              </a:buBlip>
            </a:pPr>
            <a:r>
              <a:rPr lang="en-US" sz="3600" dirty="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Verdana"/>
                <a:cs typeface="Arial"/>
              </a:rPr>
              <a:t>A tailored model of policing that addresses the unique needs of urban, suburban and rural 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Staff</a:t>
            </a:r>
            <a:r>
              <a:rPr lang="en-US" sz="4000" b="1" kern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 stabilization </a:t>
            </a:r>
            <a:r>
              <a:rPr lang="en-US" sz="40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and growth (</a:t>
            </a:r>
            <a:r>
              <a:rPr lang="en-US" sz="4000" b="1" kern="120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25)</a:t>
            </a:r>
          </a:p>
          <a:p>
            <a:pPr marL="1028700" lvl="1" indent="-571500" algn="l">
              <a:buBlip>
                <a:blip r:embed="rId3"/>
              </a:buBlip>
            </a:pPr>
            <a:r>
              <a:rPr lang="en-CA" sz="360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Frontline</a:t>
            </a:r>
            <a:r>
              <a:rPr lang="en-CA" sz="360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, District, </a:t>
            </a:r>
            <a:r>
              <a:rPr lang="en-CA" sz="3600" dirty="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Training (CSPA), Special Constables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b="1" kern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Absorption of known CSPA costs</a:t>
            </a:r>
            <a:endParaRPr lang="en-US" dirty="0">
              <a:highlight>
                <a:srgbClr val="FFFFFF"/>
              </a:highlight>
              <a:latin typeface="Arial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4000" b="1" kern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Calibri"/>
                <a:cs typeface="Arial"/>
              </a:rPr>
              <a:t>Salary and benefit costs for the OPA and SOA collective agreements</a:t>
            </a:r>
            <a:endParaRPr lang="en-US" sz="4000" b="1" kern="1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40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Verdana"/>
                <a:cs typeface="Arial"/>
              </a:rPr>
              <a:t>Continuation of the Facilities Strategic Plan, including the Professional Development Centre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Verdana"/>
                <a:cs typeface="Arial"/>
              </a:rPr>
              <a:t>Body-Worn Cameras</a:t>
            </a:r>
            <a:endParaRPr lang="en-US" sz="4000" b="1" kern="1200" dirty="0">
              <a:solidFill>
                <a:schemeClr val="tx1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endParaRPr lang="en-US" sz="4000" kern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71500" indent="-571500" algn="l">
              <a:buFont typeface="Arial"/>
              <a:buChar char="•"/>
            </a:pPr>
            <a:endParaRPr lang="en-US" sz="4000" b="1" kern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CA" sz="40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B76B2AB-03D4-C667-4096-FB93C1A2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 dirty="0">
                <a:latin typeface="Verdana"/>
                <a:ea typeface="Verdana"/>
              </a:rPr>
              <a:t>Highlights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C87BB-4CB1-C47E-7C18-82A2E136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491" y="3260293"/>
            <a:ext cx="7227300" cy="4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569807-07FB-52DD-EEB1-CAAD6EAD08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1964893"/>
            <a:ext cx="18364200" cy="1295400"/>
          </a:xfrm>
        </p:spPr>
        <p:txBody>
          <a:bodyPr lIns="91440" tIns="45720" rIns="91440" bIns="45720" anchor="t"/>
          <a:lstStyle/>
          <a:p>
            <a:pPr algn="l"/>
            <a:r>
              <a:rPr lang="en-US" sz="4000" b="1" kern="120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Continuation of Provincially and Federally funded new services, including:</a:t>
            </a:r>
          </a:p>
          <a:p>
            <a:pPr algn="l"/>
            <a:endParaRPr lang="en-US" sz="4000" b="1" kern="120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400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Parliamentary Precinct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Mental Health Support Initiative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Staffing Special Constable Initiative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Community Outreach Response and Engagement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Mounted Unit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kern="120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Byward</a:t>
            </a:r>
            <a:r>
              <a:rPr lang="en-US" sz="400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Market Initiatives </a:t>
            </a:r>
          </a:p>
          <a:p>
            <a:pPr marL="571500" indent="-571500" algn="l">
              <a:buFont typeface="Arial"/>
              <a:buChar char="•"/>
            </a:pPr>
            <a:endParaRPr lang="en-US" sz="4000" b="1" kern="1200">
              <a:solidFill>
                <a:srgbClr val="000000"/>
              </a:solidFill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CA" sz="400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B76B2AB-03D4-C667-4096-FB93C1A2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Highlights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86824-C105-92C1-22A8-95F2054EC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618" y="5796084"/>
            <a:ext cx="7292119" cy="45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0E0032-707A-1D31-380F-2FE7BE70A397}"/>
              </a:ext>
            </a:extLst>
          </p:cNvPr>
          <p:cNvSpPr/>
          <p:nvPr/>
        </p:nvSpPr>
        <p:spPr>
          <a:xfrm rot="2700000">
            <a:off x="9080939" y="2983018"/>
            <a:ext cx="2185072" cy="2185072"/>
          </a:xfrm>
          <a:prstGeom prst="round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6111875"/>
            <a:ext cx="18364200" cy="1413797"/>
          </a:xfrm>
        </p:spPr>
        <p:txBody>
          <a:bodyPr lIns="91440" tIns="45720" rIns="91440" bIns="45720" anchor="t"/>
          <a:lstStyle/>
          <a:p>
            <a:pPr algn="ctr" rtl="0"/>
            <a:r>
              <a:rPr lang="en-US" sz="8000" b="1" kern="1200">
                <a:solidFill>
                  <a:srgbClr val="223A66"/>
                </a:solidFill>
                <a:cs typeface="Arial"/>
              </a:rPr>
              <a:t>Budget Proposal</a:t>
            </a:r>
            <a:endParaRPr lang="en-US" sz="8000" b="1">
              <a:solidFill>
                <a:srgbClr val="223A66"/>
              </a:solidFill>
              <a:effectLst/>
              <a:cs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AE1329-9898-90B0-CC96-25E2FC832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9259" y="3310321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5CF275-54D8-1F2B-8DB7-71F2F3677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21316"/>
              </p:ext>
            </p:extLst>
          </p:nvPr>
        </p:nvGraphicFramePr>
        <p:xfrm>
          <a:off x="1743540" y="1664987"/>
          <a:ext cx="16678970" cy="83874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66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0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CA" sz="3400" dirty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3400" b="1" dirty="0">
                          <a:solidFill>
                            <a:schemeClr val="bg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2026 </a:t>
                      </a:r>
                      <a:r>
                        <a:rPr lang="en-CA" sz="3400" b="1" baseline="0" dirty="0">
                          <a:solidFill>
                            <a:schemeClr val="bg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Draft Budget </a:t>
                      </a:r>
                      <a:endParaRPr lang="en-US" sz="3400" dirty="0">
                        <a:solidFill>
                          <a:schemeClr val="bg1"/>
                        </a:solidFill>
                        <a:latin typeface="Verdana Pro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3400" dirty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Base Budget increase</a:t>
                      </a: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34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$26.1 </a:t>
                      </a:r>
                      <a:r>
                        <a:rPr lang="en-CA" sz="3400" b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M</a:t>
                      </a:r>
                      <a:endParaRPr lang="en-CA" sz="34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CA" sz="3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dec"/>
                        </a:tabLst>
                        <a:defRPr/>
                      </a:pPr>
                      <a:endParaRPr lang="en-CA" sz="3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34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Net Operating</a:t>
                      </a:r>
                      <a:r>
                        <a:rPr lang="en-CA" sz="3400" baseline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 Budget </a:t>
                      </a:r>
                      <a:endParaRPr lang="en-CA" sz="34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tc>
                  <a:txBody>
                    <a:bodyPr/>
                    <a:lstStyle/>
                    <a:p>
                      <a:pPr marL="1828800" marR="0" lvl="4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3400" kern="12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       $414.9 M</a:t>
                      </a:r>
                      <a:endParaRPr lang="en-CA" sz="3400" kern="12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CA" sz="3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dec"/>
                        </a:tabLst>
                        <a:defRPr/>
                      </a:pPr>
                      <a:endParaRPr lang="en-CA" sz="3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3400" b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Assessment</a:t>
                      </a:r>
                      <a:r>
                        <a:rPr lang="en-CA" sz="3400" b="0" baseline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 Growth – 1.6%</a:t>
                      </a:r>
                      <a:endParaRPr lang="en-CA" sz="3400" b="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0" marR="0" lvl="4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3400" kern="12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        $5.7 M</a:t>
                      </a:r>
                      <a:endParaRPr lang="en-CA" sz="3400" kern="12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42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en-CA" sz="3400" b="0" baseline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Payment in Lieu of Taxes – 0.6%</a:t>
                      </a:r>
                      <a:endParaRPr lang="en-CA" sz="3400" b="0" baseline="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3400" kern="12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$2.1 M</a:t>
                      </a:r>
                      <a:endParaRPr lang="en-CA" sz="3400" kern="12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396649"/>
                  </a:ext>
                </a:extLst>
              </a:tr>
              <a:tr h="681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400" b="0" kern="12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Police Tax Rate increase – 5%</a:t>
                      </a:r>
                      <a:endParaRPr lang="en-CA" sz="3400" b="0" kern="12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3400" kern="12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          </a:t>
                      </a:r>
                      <a:r>
                        <a:rPr lang="en-CA" sz="3400" kern="1200" baseline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               </a:t>
                      </a:r>
                      <a:r>
                        <a:rPr lang="en-CA" sz="3400" kern="12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$18.3M</a:t>
                      </a:r>
                      <a:endParaRPr lang="en-CA" sz="3400" kern="1200">
                        <a:solidFill>
                          <a:schemeClr val="tx1"/>
                        </a:solidFill>
                        <a:latin typeface="Verdana Pro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3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0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Estimated tax increase</a:t>
                      </a:r>
                      <a:r>
                        <a:rPr lang="en-US" sz="34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 on average urban household</a:t>
                      </a:r>
                      <a:endParaRPr lang="en-CA" sz="34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tc>
                  <a:txBody>
                    <a:bodyPr/>
                    <a:lstStyle/>
                    <a:p>
                      <a:pPr lvl="5" algn="r">
                        <a:spcAft>
                          <a:spcPts val="0"/>
                        </a:spcAft>
                      </a:pPr>
                      <a:r>
                        <a:rPr lang="en-CA" sz="3400" b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   $36</a:t>
                      </a:r>
                      <a:endParaRPr lang="en-US" sz="3400">
                        <a:latin typeface="Verdana Pro"/>
                      </a:endParaRP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0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4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Estimated</a:t>
                      </a:r>
                      <a:r>
                        <a:rPr lang="en-CA" sz="3400" baseline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CA" sz="340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2026 Police Costs for average urban household</a:t>
                      </a:r>
                      <a:endParaRPr lang="en-CA" sz="3400" dirty="0">
                        <a:solidFill>
                          <a:schemeClr val="tx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5" algn="r">
                        <a:spcAft>
                          <a:spcPts val="0"/>
                        </a:spcAft>
                      </a:pPr>
                      <a:r>
                        <a:rPr lang="en-CA" sz="3400" b="0" dirty="0">
                          <a:solidFill>
                            <a:schemeClr val="tx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    $753</a:t>
                      </a:r>
                    </a:p>
                  </a:txBody>
                  <a:tcPr marL="68239" marR="682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64C6E661-B573-CFD1-4155-E1B09400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pPr algn="l"/>
            <a:r>
              <a:rPr lang="en-CA" dirty="0">
                <a:highlight>
                  <a:srgbClr val="FFFFFF"/>
                </a:highlight>
                <a:latin typeface="Verdana"/>
                <a:ea typeface="Verdana"/>
              </a:rPr>
              <a:t>Budget Proposal</a:t>
            </a:r>
            <a:endParaRPr lang="en-CA" b="0" dirty="0">
              <a:highlight>
                <a:srgbClr val="FFFFFF"/>
              </a:highlight>
              <a:latin typeface="Verdana"/>
              <a:ea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8070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1882E8-6DE6-9C27-8CFC-47E9D439D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81833"/>
              </p:ext>
            </p:extLst>
          </p:nvPr>
        </p:nvGraphicFramePr>
        <p:xfrm>
          <a:off x="2299846" y="1806918"/>
          <a:ext cx="15511051" cy="8348021"/>
        </p:xfrm>
        <a:graphic>
          <a:graphicData uri="http://schemas.openxmlformats.org/drawingml/2006/table">
            <a:tbl>
              <a:tblPr/>
              <a:tblGrid>
                <a:gridCol w="1288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1">
                          <a:solidFill>
                            <a:schemeClr val="bg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Budget</a:t>
                      </a:r>
                      <a:r>
                        <a:rPr lang="en-CA" sz="2800" b="1" baseline="0">
                          <a:solidFill>
                            <a:schemeClr val="bg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 Changes</a:t>
                      </a:r>
                      <a:endParaRPr lang="en-US" sz="2800" dirty="0">
                        <a:solidFill>
                          <a:schemeClr val="bg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kern="1200" dirty="0">
                        <a:solidFill>
                          <a:schemeClr val="tx2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1">
                          <a:solidFill>
                            <a:schemeClr val="bg1"/>
                          </a:solidFill>
                          <a:latin typeface="Verdana Pro"/>
                          <a:ea typeface="Times New Roman"/>
                          <a:cs typeface="Arial"/>
                        </a:rPr>
                        <a:t>($M)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erdana Pro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800" b="0" kern="120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Maintain services</a:t>
                      </a:r>
                      <a:r>
                        <a:rPr lang="en-CA" sz="2800" b="0" kern="1200" baseline="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628650" marR="0" lvl="1" indent="-17145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CA" sz="2800" b="0" kern="1200" baseline="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 Negotiated Contract Settlements</a:t>
                      </a:r>
                    </a:p>
                    <a:p>
                      <a:pPr marL="628650" marR="0" lvl="1" indent="-17145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CA" sz="2800" b="0" kern="1200" baseline="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 Staffing Stabilization Plan</a:t>
                      </a:r>
                      <a:endParaRPr lang="en-CA" sz="2800" dirty="0">
                        <a:latin typeface="Verdana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B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$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45275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lang="en-CA" sz="28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30.5</a:t>
                      </a:r>
                      <a:endParaRPr lang="en-CA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2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800" b="0" kern="120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FTE Growth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/>
                        <a:buChar char="§"/>
                      </a:pPr>
                      <a:r>
                        <a:rPr lang="en-CA" sz="2800" b="0" kern="1200" baseline="0" noProof="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25 additional resources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</a:t>
                      </a:r>
                      <a:r>
                        <a:rPr lang="en-CA" sz="28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  2.3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New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 Services</a:t>
                      </a:r>
                    </a:p>
                    <a:p>
                      <a:pPr marL="628650" marR="0" lvl="1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,Sans-Serif"/>
                        <a:buChar char="§"/>
                      </a:pPr>
                      <a:r>
                        <a:rPr lang="en-CA" sz="2800" b="0" i="0" u="none" strike="noStrike" kern="1200" baseline="0" noProof="0" dirty="0">
                          <a:solidFill>
                            <a:schemeClr val="tx1"/>
                          </a:solidFill>
                          <a:latin typeface="Verdana Pro"/>
                        </a:rPr>
                        <a:t> Parliament Precinct $2.2M in expenses and revenue</a:t>
                      </a:r>
                    </a:p>
                    <a:p>
                      <a:pPr marL="628650" marR="0" lvl="1" indent="-17145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,Sans-Serif"/>
                        <a:buChar char="§"/>
                      </a:pPr>
                      <a:r>
                        <a:rPr lang="en-CA" sz="2800" b="0" i="0" u="none" strike="noStrike" kern="1200" baseline="0" noProof="0" dirty="0">
                          <a:solidFill>
                            <a:schemeClr val="tx1"/>
                          </a:solidFill>
                          <a:latin typeface="Verdana Pro"/>
                        </a:rPr>
                        <a:t> Strategic Projects $5.4M in expenses and Tax Stabilization One-Time Funding </a:t>
                      </a:r>
                      <a:endParaRPr lang="en-US" dirty="0">
                        <a:latin typeface="Verdana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-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Efficiencies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   (4.3)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28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User fees and revenues</a:t>
                      </a:r>
                      <a:endParaRPr lang="en-US" sz="2800" b="0" kern="120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endParaRPr lang="en-US" sz="2800" b="0" u="sng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800" b="0" u="none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   (2.4)</a:t>
                      </a:r>
                      <a:endParaRPr lang="en-US" sz="2800" b="0" u="none" kern="120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800" b="1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Base Budget increase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$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800" b="1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  26.1</a:t>
                      </a:r>
                      <a:endParaRPr lang="en-US" sz="2800" b="1" kern="120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Funded by: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939376"/>
                  </a:ext>
                </a:extLst>
              </a:tr>
              <a:tr h="422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Assessment Growth (1.6%)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$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      5.7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03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Payment in Lieu of Taxes (0.6%)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$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2.1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39639"/>
                  </a:ext>
                </a:extLst>
              </a:tr>
              <a:tr h="527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Police Tax Rate increase ($)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$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      18.3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4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Police Tax Rate increase (%)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b="0" kern="1200" baseline="0" dirty="0">
                        <a:solidFill>
                          <a:schemeClr val="tx2"/>
                        </a:solidFill>
                        <a:latin typeface="Verdana Pro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Arial"/>
                        </a:rPr>
                        <a:t>      5.0%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71242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B94DCDAF-60FA-E7A2-EDA3-4E81E89A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52" y="0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highlight>
                  <a:srgbClr val="FFFFFF"/>
                </a:highlight>
                <a:latin typeface="Verdana"/>
                <a:ea typeface="Verdana"/>
              </a:rPr>
              <a:t>Draft Operating Budget</a:t>
            </a:r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444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94DCDAF-60FA-E7A2-EDA3-4E81E89A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54" y="355599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2026 Draft Operating Budget</a:t>
            </a:r>
            <a:endParaRPr lang="en-US"/>
          </a:p>
        </p:txBody>
      </p:sp>
      <p:pic>
        <p:nvPicPr>
          <p:cNvPr id="2" name="Graphic 1" descr="Upward trend with solid fill">
            <a:extLst>
              <a:ext uri="{FF2B5EF4-FFF2-40B4-BE49-F238E27FC236}">
                <a16:creationId xmlns:a16="http://schemas.microsoft.com/office/drawing/2014/main" id="{0744EE77-CD13-ACA1-D49B-086511B6D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133" y="3004610"/>
            <a:ext cx="3991904" cy="4392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CB6636-B3F0-2489-5875-3A42140830AC}"/>
              </a:ext>
            </a:extLst>
          </p:cNvPr>
          <p:cNvSpPr txBox="1"/>
          <p:nvPr/>
        </p:nvSpPr>
        <p:spPr>
          <a:xfrm rot="19391603">
            <a:off x="1639844" y="3954427"/>
            <a:ext cx="1848483" cy="8028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>
                <a:solidFill>
                  <a:srgbClr val="002060"/>
                </a:solidFill>
              </a:rPr>
              <a:t>5.0%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6D0C1A-DDDB-F250-1C68-0D7F0A04B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5582"/>
              </p:ext>
            </p:extLst>
          </p:nvPr>
        </p:nvGraphicFramePr>
        <p:xfrm>
          <a:off x="10731160" y="1962545"/>
          <a:ext cx="8459720" cy="25539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7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11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600" b="0" dirty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Gross Operating</a:t>
                      </a:r>
                      <a:r>
                        <a:rPr lang="en-CA" sz="2600" b="0" baseline="0" dirty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 Budget </a:t>
                      </a:r>
                      <a:endParaRPr lang="en-CA" sz="26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112531" marR="11253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600" b="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$484.0M</a:t>
                      </a:r>
                      <a:endParaRPr lang="en-US" sz="2600" b="0" kern="1200" dirty="0">
                        <a:solidFill>
                          <a:schemeClr val="tx1"/>
                        </a:solidFill>
                        <a:latin typeface="Verdana"/>
                        <a:cs typeface="Arial"/>
                      </a:endParaRPr>
                    </a:p>
                  </a:txBody>
                  <a:tcPr marL="112530" marR="11253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600" b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Recovery Allocations</a:t>
                      </a:r>
                      <a:endParaRPr lang="en-CA" sz="26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112531" marR="11253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600" b="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($5.3M)</a:t>
                      </a:r>
                      <a:endParaRPr lang="en-US" b="0">
                        <a:latin typeface="Verdana"/>
                      </a:endParaRPr>
                    </a:p>
                  </a:txBody>
                  <a:tcPr marL="112530" marR="11253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75670"/>
                  </a:ext>
                </a:extLst>
              </a:tr>
              <a:tr h="80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600" b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Gross Operating</a:t>
                      </a:r>
                      <a:r>
                        <a:rPr lang="en-CA" sz="2600" b="0" baseline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 Budget (less recovery allocations)</a:t>
                      </a:r>
                      <a:endParaRPr lang="en-CA" sz="26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112531" marR="11253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600" b="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$478.7M</a:t>
                      </a:r>
                      <a:endParaRPr lang="en-US" b="0" dirty="0">
                        <a:latin typeface="Verdana"/>
                      </a:endParaRPr>
                    </a:p>
                  </a:txBody>
                  <a:tcPr marL="112530" marR="11253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53036"/>
                  </a:ext>
                </a:extLst>
              </a:tr>
              <a:tr h="449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600" b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Revenue</a:t>
                      </a:r>
                      <a:endParaRPr lang="en-CA" sz="26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112531" marR="11253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600" b="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($63.8M)</a:t>
                      </a:r>
                      <a:endParaRPr lang="en-US" b="0" dirty="0">
                        <a:latin typeface="Verdana"/>
                      </a:endParaRPr>
                    </a:p>
                  </a:txBody>
                  <a:tcPr marL="112530" marR="11253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600" b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Net Operating</a:t>
                      </a:r>
                      <a:r>
                        <a:rPr lang="en-CA" sz="2600" b="0" baseline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 Budget</a:t>
                      </a:r>
                      <a:endParaRPr lang="en-CA" sz="26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112531" marR="11253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600" b="0" kern="1200" dirty="0">
                          <a:solidFill>
                            <a:schemeClr val="tx1"/>
                          </a:solidFill>
                          <a:latin typeface="Verdana"/>
                          <a:cs typeface="Arial"/>
                        </a:rPr>
                        <a:t>$414.9M</a:t>
                      </a:r>
                      <a:endParaRPr lang="en-US" b="0" dirty="0">
                        <a:latin typeface="Verdana"/>
                      </a:endParaRPr>
                    </a:p>
                  </a:txBody>
                  <a:tcPr marL="112530" marR="11253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E7C864-0B5F-C122-81AB-E92F2DBA6D7C}"/>
              </a:ext>
            </a:extLst>
          </p:cNvPr>
          <p:cNvSpPr txBox="1"/>
          <p:nvPr/>
        </p:nvSpPr>
        <p:spPr>
          <a:xfrm>
            <a:off x="5196873" y="4684873"/>
            <a:ext cx="1336220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/>
              </a:rPr>
              <a:t>      GROSS BUDGET BREAKDOWN ($M) </a:t>
            </a:r>
            <a:r>
              <a:rPr lang="en-US" sz="3000" b="1">
                <a:solidFill>
                  <a:srgbClr val="FF0000"/>
                </a:solidFill>
                <a:cs typeface="Arial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3A61FC-5F04-75C4-FF9D-F587F93A5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457" y="5257244"/>
            <a:ext cx="10979051" cy="47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1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401739C-C1AB-E6B0-B2A7-F0B41799811B}"/>
              </a:ext>
            </a:extLst>
          </p:cNvPr>
          <p:cNvSpPr txBox="1">
            <a:spLocks/>
          </p:cNvSpPr>
          <p:nvPr/>
        </p:nvSpPr>
        <p:spPr>
          <a:xfrm>
            <a:off x="3575844" y="36734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E1388E-0A08-CE02-5F8A-3D370A10D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89300"/>
              </p:ext>
            </p:extLst>
          </p:nvPr>
        </p:nvGraphicFramePr>
        <p:xfrm>
          <a:off x="747600" y="1966825"/>
          <a:ext cx="8953654" cy="8403496"/>
        </p:xfrm>
        <a:graphic>
          <a:graphicData uri="http://schemas.openxmlformats.org/drawingml/2006/table">
            <a:tbl>
              <a:tblPr/>
              <a:tblGrid>
                <a:gridCol w="661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92">
                <a:tc>
                  <a:txBody>
                    <a:bodyPr/>
                    <a:lstStyle/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Capital Project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Total</a:t>
                      </a:r>
                      <a:r>
                        <a:rPr lang="en-US" sz="2700" b="1" baseline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 Cost  ($M)</a:t>
                      </a:r>
                      <a:endParaRPr lang="en-US" sz="27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Renewal of Assets</a:t>
                      </a: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Fleet Program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$           6.4</a:t>
                      </a: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lvl="0" indent="13970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i="0" u="none" strike="noStrike" kern="12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 Infrastructure</a:t>
                      </a:r>
                      <a:endParaRPr lang="en-US" sz="25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667" marR="91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           2.4</a:t>
                      </a: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667" marR="91667" marT="0" marB="0" anchor="ctr">
                    <a:lnL w="0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453362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Lifecycle of Specialized Assets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           1.8 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indent="13970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IT Telecommunication 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           2.4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indent="139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1363" algn="dec"/>
                        </a:tabLst>
                        <a:defRPr/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Facility Lifecycle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           2.9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3DA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  Subtotal </a:t>
                      </a:r>
                      <a:endParaRPr lang="en-US" sz="2700">
                        <a:solidFill>
                          <a:srgbClr val="003DA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rgbClr val="003DA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$       15.9</a:t>
                      </a: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Growth &amp; Strategic Initiatives</a:t>
                      </a:r>
                      <a:endParaRPr lang="en-US" sz="27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1363" algn="dec"/>
                        </a:tabLst>
                      </a:pPr>
                      <a:endParaRPr lang="en-US" sz="2700" kern="12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indent="1397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Radio Project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$            4.4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indent="139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Growth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            2.2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0783">
                <a:tc>
                  <a:txBody>
                    <a:bodyPr/>
                    <a:lstStyle/>
                    <a:p>
                      <a:pPr marL="0" marR="0" lvl="0" indent="1397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i="0" u="none" strike="noStrike" kern="1200" noProof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Facility &amp; Security Initiatives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            0.8</a:t>
                      </a:r>
                      <a:endParaRPr lang="en-US" sz="27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17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3DA5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  Subtotal</a:t>
                      </a:r>
                      <a:endParaRPr lang="en-US" sz="2700">
                        <a:solidFill>
                          <a:srgbClr val="003DA5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/>
                      </a:endParaRP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$        7.4 </a:t>
                      </a:r>
                      <a:endParaRPr lang="en-US" sz="25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Total</a:t>
                      </a:r>
                    </a:p>
                  </a:txBody>
                  <a:tcPr marL="91668" marR="91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/>
                        </a:rPr>
                        <a:t>$        23.3</a:t>
                      </a:r>
                    </a:p>
                  </a:txBody>
                  <a:tcPr marL="91668" marR="9166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0CF850-F8B0-CB3A-FF55-E21FA70AE5CD}"/>
              </a:ext>
            </a:extLst>
          </p:cNvPr>
          <p:cNvSpPr txBox="1"/>
          <p:nvPr/>
        </p:nvSpPr>
        <p:spPr>
          <a:xfrm>
            <a:off x="12378778" y="6252998"/>
            <a:ext cx="275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PAYG 99%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6BCFC0F-066A-114E-3AC7-96658EAC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Capital Budget</a:t>
            </a:r>
            <a:endParaRPr lang="en-C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707C54-BD95-1C59-94A1-B02719F08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09962"/>
              </p:ext>
            </p:extLst>
          </p:nvPr>
        </p:nvGraphicFramePr>
        <p:xfrm>
          <a:off x="11610234" y="2496602"/>
          <a:ext cx="7741438" cy="6353099"/>
        </p:xfrm>
        <a:graphic>
          <a:graphicData uri="http://schemas.openxmlformats.org/drawingml/2006/table">
            <a:tbl>
              <a:tblPr/>
              <a:tblGrid>
                <a:gridCol w="540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/>
                        </a:rPr>
                        <a:t>Category</a:t>
                      </a:r>
                      <a:endParaRPr lang="en-US" sz="3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/>
                        </a:rPr>
                        <a:t>Total</a:t>
                      </a:r>
                      <a:r>
                        <a:rPr lang="en-CA" sz="3000" b="1" baseline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/>
                        </a:rPr>
                        <a:t> cost ($M)</a:t>
                      </a:r>
                      <a:endParaRPr lang="en-US" sz="300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6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 b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Renewal of Assets</a:t>
                      </a:r>
                      <a:endParaRPr lang="en-US" sz="27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$209.8</a:t>
                      </a: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Growth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$0.0</a:t>
                      </a: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 b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Strategic Initiatives</a:t>
                      </a:r>
                      <a:endParaRPr lang="en-US" sz="27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$26.8</a:t>
                      </a:r>
                      <a:endParaRPr lang="en-US" sz="27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1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7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7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$236.6</a:t>
                      </a:r>
                      <a:endParaRPr lang="en-US" sz="27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905" marR="9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8B6F29E2-79B0-7F1C-3655-A87E02CA83BC}"/>
              </a:ext>
            </a:extLst>
          </p:cNvPr>
          <p:cNvSpPr txBox="1">
            <a:spLocks/>
          </p:cNvSpPr>
          <p:nvPr/>
        </p:nvSpPr>
        <p:spPr>
          <a:xfrm>
            <a:off x="11230833" y="1503995"/>
            <a:ext cx="8500239" cy="99260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chemeClr val="tx1"/>
                </a:solidFill>
                <a:latin typeface="Arial"/>
                <a:ea typeface="Verdana"/>
                <a:cs typeface="Arial"/>
              </a:rPr>
              <a:t>2026 to 2035 Capital Budget Forecast</a:t>
            </a:r>
            <a:endParaRPr lang="en-US" sz="3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1FCCB62-F217-CB9B-5EA9-0C9893E1EB3A}"/>
              </a:ext>
            </a:extLst>
          </p:cNvPr>
          <p:cNvSpPr txBox="1">
            <a:spLocks/>
          </p:cNvSpPr>
          <p:nvPr/>
        </p:nvSpPr>
        <p:spPr>
          <a:xfrm>
            <a:off x="432471" y="1453888"/>
            <a:ext cx="8500239" cy="99260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CA" sz="3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2026 Capital Budget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0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6077834"/>
            <a:ext cx="18364200" cy="1390022"/>
          </a:xfrm>
        </p:spPr>
        <p:txBody>
          <a:bodyPr lIns="91440" tIns="45720" rIns="91440" bIns="45720" anchor="t"/>
          <a:lstStyle/>
          <a:p>
            <a:pPr algn="ctr" rtl="0"/>
            <a:r>
              <a:rPr lang="en-US" sz="8000" b="1" kern="1200" dirty="0">
                <a:solidFill>
                  <a:srgbClr val="223A66"/>
                </a:solidFill>
                <a:cs typeface="Arial"/>
              </a:rPr>
              <a:t>Budget Development</a:t>
            </a:r>
            <a:endParaRPr lang="en-US" sz="8000" b="1" dirty="0">
              <a:solidFill>
                <a:srgbClr val="223A66"/>
              </a:solidFill>
              <a:effectLst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309FE4-EE09-7518-BCB0-F5E45D29B066}"/>
              </a:ext>
            </a:extLst>
          </p:cNvPr>
          <p:cNvSpPr/>
          <p:nvPr/>
        </p:nvSpPr>
        <p:spPr>
          <a:xfrm rot="2700000">
            <a:off x="8960309" y="2983019"/>
            <a:ext cx="2185072" cy="2185072"/>
          </a:xfrm>
          <a:prstGeom prst="round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phic 3" descr="Arrow circle outline">
            <a:extLst>
              <a:ext uri="{FF2B5EF4-FFF2-40B4-BE49-F238E27FC236}">
                <a16:creationId xmlns:a16="http://schemas.microsoft.com/office/drawing/2014/main" id="{0B96E976-A07D-0C39-3290-01727C0BE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2999" y="2979040"/>
            <a:ext cx="2123594" cy="21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3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569807-07FB-52DD-EEB1-CAAD6EAD08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471" y="1455708"/>
            <a:ext cx="18345145" cy="1295400"/>
          </a:xfrm>
        </p:spPr>
        <p:txBody>
          <a:bodyPr lIns="91440" tIns="45720" rIns="91440" bIns="45720" anchor="t"/>
          <a:lstStyle/>
          <a:p>
            <a:r>
              <a:rPr lang="en-US" sz="4000" b="1" dirty="0">
                <a:solidFill>
                  <a:schemeClr val="tx1"/>
                </a:solidFill>
                <a:latin typeface="Aptos" panose="020B0004020202020204" pitchFamily="34" charset="0"/>
              </a:rPr>
              <a:t>Capital and Technology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technology to achieve outcomes in strategic projects and service delivery.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contribution deferral plan to manage near-term budget pressures.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 fleet maintenance and fuel costs through investing in telematics technology.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efficiency review to find cost savings.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Leverage IT and analytics to enable service optimization and process improvements (ex: BWCs).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Aptos" panose="020B0004020202020204" pitchFamily="34" charset="0"/>
              </a:rPr>
              <a:t>Service and Staffing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Conduct a full service review.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Span of control review to ensure affordable and effective supervision.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administrative costs and overhead through streamlining.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use of Special Constables to provide cost-effective support.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operational reliance on the use of overtime.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sick leave costs through wellness, scheduling, and improved supports.</a:t>
            </a:r>
          </a:p>
          <a:p>
            <a:pPr marL="571500" lvl="1" indent="-571500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endParaRPr lang="en-CA" sz="2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3BA3353-349D-F092-8105-22370AE6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Efficiencies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8706C-71E2-0204-7E48-90AA5C1D2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62021" y="968586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0"/>
            </a:defPPr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A6033-1528-4FC6-BC5D-4516FF5FF6E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870ED-0504-4EAC-A831-BE6667B75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8404213-507E-E346-F30F-91E694B7A2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2676089"/>
            <a:ext cx="18364200" cy="1295400"/>
          </a:xfrm>
        </p:spPr>
        <p:txBody>
          <a:bodyPr lIns="91440" tIns="45720" rIns="91440" bIns="45720" anchor="t"/>
          <a:lstStyle/>
          <a:p>
            <a:pPr marL="571500" indent="-571500" algn="l">
              <a:buBlip>
                <a:blip r:embed="rId3"/>
              </a:buBlip>
            </a:pPr>
            <a:r>
              <a:rPr lang="en-US" sz="4000" dirty="0">
                <a:effectLst/>
                <a:latin typeface="Arial"/>
                <a:ea typeface="Calibri"/>
                <a:cs typeface="Arial"/>
              </a:rPr>
              <a:t>In addition to the service efficiency exercise, </a:t>
            </a:r>
            <a:r>
              <a:rPr lang="en-US" sz="4000" dirty="0">
                <a:latin typeface="Arial"/>
                <a:ea typeface="Calibri"/>
                <a:cs typeface="Arial"/>
              </a:rPr>
              <a:t>in 2026, the</a:t>
            </a:r>
            <a:r>
              <a:rPr lang="en-US" sz="4000" dirty="0">
                <a:effectLst/>
                <a:latin typeface="Arial"/>
                <a:ea typeface="Calibri"/>
                <a:cs typeface="Arial"/>
              </a:rPr>
              <a:t> Service is developing a four-year Long Range Financial Plan to help guide and manage future operational needs while providing predictability around potential tax increases.</a:t>
            </a:r>
            <a:r>
              <a:rPr lang="en-US" sz="4000" dirty="0">
                <a:latin typeface="Arial"/>
                <a:ea typeface="Calibri"/>
                <a:cs typeface="Arial"/>
              </a:rPr>
              <a:t>  This Plan will address risks associated with one time funding.  </a:t>
            </a:r>
            <a:endParaRPr lang="en-US" sz="4000" dirty="0">
              <a:effectLst/>
              <a:latin typeface="Arial"/>
              <a:ea typeface="Calibri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4000" dirty="0">
                <a:effectLst/>
                <a:latin typeface="Arial"/>
                <a:ea typeface="Calibri"/>
                <a:cs typeface="Arial"/>
              </a:rPr>
              <a:t>Approach aligns with practices in other Canadian police services and is designed to ensure fiscal sustainability and strategic alignment. 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dirty="0">
                <a:effectLst/>
                <a:latin typeface="Arial"/>
                <a:ea typeface="Calibri"/>
                <a:cs typeface="Arial"/>
              </a:rPr>
              <a:t>The plan will consider: population growth projections, crime trend analysis, infrastructure and equipment needs, staffing forecasts, and anticipated service demands across urban, suburban, and rural communities. 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4000" dirty="0">
                <a:effectLst/>
                <a:latin typeface="Arial"/>
                <a:ea typeface="Calibri"/>
                <a:cs typeface="Arial"/>
              </a:rPr>
              <a:t>The Plan will incorporate insights from community consultations, performance metrics, and legislative requirements to ensure transparency and accountability.</a:t>
            </a:r>
          </a:p>
          <a:p>
            <a:pPr marL="571500" indent="-571500" algn="l">
              <a:buBlip>
                <a:blip r:embed="rId3"/>
              </a:buBlip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/>
              <a:buChar char="•"/>
            </a:pPr>
            <a:endParaRPr lang="en-US" sz="4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/>
              <a:buChar char="•"/>
            </a:pPr>
            <a:endParaRPr lang="en-US" sz="40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endParaRPr lang="en-CA" sz="4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1992038-A8AF-3100-9D9A-35976D2E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Long Range Financial Plan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896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569807-07FB-52DD-EEB1-CAAD6EAD08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5878" y="2502658"/>
            <a:ext cx="10584036" cy="8146327"/>
          </a:xfrm>
        </p:spPr>
        <p:txBody>
          <a:bodyPr lIns="91440" tIns="45720" rIns="91440" bIns="45720" anchor="t"/>
          <a:lstStyle/>
          <a:p>
            <a:pPr marL="571500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Unsustainable OPS Budget </a:t>
            </a:r>
          </a:p>
          <a:p>
            <a:pPr marL="1028700" lvl="1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Working with Board and City on solutions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Pending retirement wave </a:t>
            </a:r>
          </a:p>
          <a:p>
            <a:pPr marL="1028700" lvl="1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Associated staffing &amp; leadership challenges</a:t>
            </a:r>
          </a:p>
          <a:p>
            <a:pPr marL="1028700" lvl="1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Leadership development and succession planning strategy being developed to mitigate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Escalating workforce budget pressures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Significant CSPA implementation costs</a:t>
            </a:r>
            <a:endParaRPr lang="en-US" sz="3400" dirty="0">
              <a:solidFill>
                <a:schemeClr val="tx1"/>
              </a:solidFill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Continued reliance on temporary funding sources/ solutions (Provincial and Federal grants, Municipal one-time funding)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34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Risk of ongoing OPS operating budget deficit</a:t>
            </a:r>
            <a:endParaRPr lang="en-US" sz="3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/>
              <a:buChar char="•"/>
            </a:pPr>
            <a:endParaRPr lang="en-US" sz="3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endParaRPr lang="en-CA" sz="34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EBD2FC7-5391-64E5-2155-A8B65DE97FB6}"/>
              </a:ext>
            </a:extLst>
          </p:cNvPr>
          <p:cNvSpPr>
            <a:spLocks noGrp="1"/>
          </p:cNvSpPr>
          <p:nvPr/>
        </p:nvSpPr>
        <p:spPr>
          <a:xfrm>
            <a:off x="320880" y="356381"/>
            <a:ext cx="7863272" cy="99260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CA">
                <a:highlight>
                  <a:srgbClr val="FFFFFF"/>
                </a:highlight>
                <a:latin typeface="Verdana"/>
                <a:ea typeface="Verdana"/>
              </a:rPr>
              <a:t>Inherent Risks</a:t>
            </a:r>
            <a:endParaRPr lang="en-US">
              <a:highlight>
                <a:srgbClr val="FFFFFF"/>
              </a:highlight>
            </a:endParaRPr>
          </a:p>
        </p:txBody>
      </p:sp>
      <p:pic>
        <p:nvPicPr>
          <p:cNvPr id="6" name="Picture 5" descr="Two police officers standing outside&#10;&#10;Description automatically generated">
            <a:extLst>
              <a:ext uri="{FF2B5EF4-FFF2-40B4-BE49-F238E27FC236}">
                <a16:creationId xmlns:a16="http://schemas.microsoft.com/office/drawing/2014/main" id="{80645060-11ED-375F-9A63-28624B405F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800" y="3057344"/>
            <a:ext cx="7805044" cy="51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2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6F375-E585-9A83-0A8C-64708B675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4EF9768-4A6B-2DAF-C488-836EC708FE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823" y="2218178"/>
            <a:ext cx="18966529" cy="8146327"/>
          </a:xfrm>
        </p:spPr>
        <p:txBody>
          <a:bodyPr lIns="91440" tIns="45720" rIns="91440" bIns="45720" anchor="t"/>
          <a:lstStyle/>
          <a:p>
            <a:pPr marL="571500" indent="-571500" algn="l">
              <a:buBlip>
                <a:blip r:embed="rId3"/>
              </a:buBlip>
            </a:pPr>
            <a:endParaRPr lang="en-US" sz="3600" kern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Capital budget risk exists commencing in 2027 due to: depletion of capital reserve, reduction of pay as you go contributions, lifecycle deferrals and inability to absorb upcoming pressures (long-term training facility solution).</a:t>
            </a: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sz="3600" kern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OPS will develop a capital strategy and plan as part of the long range financial plan. </a:t>
            </a:r>
          </a:p>
          <a:p>
            <a:pPr marL="571500" indent="-571500" algn="l">
              <a:buBlip>
                <a:blip r:embed="rId3"/>
              </a:buBlip>
            </a:pPr>
            <a:endParaRPr lang="en-US" sz="3600" kern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Plan will cover all categories included in the capital budget including:</a:t>
            </a:r>
          </a:p>
          <a:p>
            <a:pPr lvl="1" algn="l"/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  1) Renewal of assets including IT, Fleet, Facilities and Specialized Equipment;</a:t>
            </a:r>
          </a:p>
          <a:p>
            <a:pPr lvl="1" algn="l"/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  2) Growth;</a:t>
            </a:r>
          </a:p>
          <a:p>
            <a:pPr lvl="1" algn="l"/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  3) Strategic Initiatives including an updated facilities strategic plan.</a:t>
            </a:r>
          </a:p>
          <a:p>
            <a:pPr lvl="1" algn="l"/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 </a:t>
            </a:r>
          </a:p>
          <a:p>
            <a:pPr marL="571500" indent="-571500" algn="l">
              <a:buBlip>
                <a:blip r:embed="rId3"/>
              </a:buBlip>
            </a:pPr>
            <a:r>
              <a:rPr lang="en-US" sz="3600" kern="1200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Required to support the Board strategic plan and OPS strategic projects.</a:t>
            </a:r>
          </a:p>
          <a:p>
            <a:pPr marL="571500" indent="-571500" algn="l">
              <a:buBlip>
                <a:blip r:embed="rId3"/>
              </a:buBlip>
            </a:pPr>
            <a:endParaRPr lang="en-US" sz="3600" kern="1200" dirty="0">
              <a:solidFill>
                <a:schemeClr val="tx1"/>
              </a:solidFill>
              <a:highlight>
                <a:srgbClr val="FFFF00"/>
              </a:highlight>
              <a:latin typeface="Arial"/>
              <a:ea typeface="Verdana"/>
              <a:cs typeface="Arial"/>
            </a:endParaRPr>
          </a:p>
          <a:p>
            <a:pPr marL="571500" indent="-571500" algn="l">
              <a:buBlip>
                <a:blip r:embed="rId3"/>
              </a:buBlip>
            </a:pPr>
            <a:endParaRPr lang="en-US" sz="3600" kern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  <a:p>
            <a:pPr algn="l"/>
            <a:endParaRPr lang="en-US" sz="3600" kern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  <a:p>
            <a:pPr lvl="1" algn="l"/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/>
              <a:buChar char="•"/>
            </a:pPr>
            <a:endParaRPr lang="en-US" sz="36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endParaRPr lang="en-CA" sz="36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3894A3F-EAA6-92D2-2FA1-0FAF4DF35889}"/>
              </a:ext>
            </a:extLst>
          </p:cNvPr>
          <p:cNvSpPr>
            <a:spLocks noGrp="1"/>
          </p:cNvSpPr>
          <p:nvPr/>
        </p:nvSpPr>
        <p:spPr>
          <a:xfrm>
            <a:off x="320880" y="356381"/>
            <a:ext cx="7863272" cy="99260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CA" dirty="0">
                <a:highlight>
                  <a:srgbClr val="FFFFFF"/>
                </a:highlight>
                <a:latin typeface="Verdana"/>
                <a:ea typeface="Verdana"/>
              </a:rPr>
              <a:t>OPS Capital Strategy and Plan</a:t>
            </a:r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1505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D218E-E943-0599-6E1D-81D683F34510}"/>
              </a:ext>
            </a:extLst>
          </p:cNvPr>
          <p:cNvSpPr/>
          <p:nvPr/>
        </p:nvSpPr>
        <p:spPr>
          <a:xfrm rot="2700000">
            <a:off x="8869836" y="3118692"/>
            <a:ext cx="2185072" cy="2185072"/>
          </a:xfrm>
          <a:prstGeom prst="round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0744" y="6264275"/>
            <a:ext cx="18364200" cy="1398916"/>
          </a:xfrm>
        </p:spPr>
        <p:txBody>
          <a:bodyPr lIns="91440" tIns="45720" rIns="91440" bIns="45720" anchor="t"/>
          <a:lstStyle/>
          <a:p>
            <a:pPr algn="ctr" rtl="0"/>
            <a:r>
              <a:rPr lang="en-US" sz="8000" b="1" kern="1200">
                <a:solidFill>
                  <a:srgbClr val="223A66"/>
                </a:solidFill>
                <a:cs typeface="Arial"/>
              </a:rPr>
              <a:t>Next Steps</a:t>
            </a:r>
            <a:endParaRPr lang="en-US" sz="8000" b="1">
              <a:solidFill>
                <a:srgbClr val="223A66"/>
              </a:solidFill>
              <a:effectLst/>
              <a:cs typeface="Arial"/>
            </a:endParaRPr>
          </a:p>
        </p:txBody>
      </p:sp>
      <p:pic>
        <p:nvPicPr>
          <p:cNvPr id="2" name="Graphic 1" descr="Completed with solid fill">
            <a:extLst>
              <a:ext uri="{FF2B5EF4-FFF2-40B4-BE49-F238E27FC236}">
                <a16:creationId xmlns:a16="http://schemas.microsoft.com/office/drawing/2014/main" id="{38CEDA80-6337-2941-AB1D-FC0F5BCBC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8722" y="3064921"/>
            <a:ext cx="2000909" cy="20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9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3274CE8-3D64-6217-2481-CDB4A23B0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33758"/>
              </p:ext>
            </p:extLst>
          </p:nvPr>
        </p:nvGraphicFramePr>
        <p:xfrm>
          <a:off x="3431470" y="4744299"/>
          <a:ext cx="13242748" cy="387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786">
                  <a:extLst>
                    <a:ext uri="{9D8B030D-6E8A-4147-A177-3AD203B41FA5}">
                      <a16:colId xmlns:a16="http://schemas.microsoft.com/office/drawing/2014/main" val="2338588697"/>
                    </a:ext>
                  </a:extLst>
                </a:gridCol>
                <a:gridCol w="3113962">
                  <a:extLst>
                    <a:ext uri="{9D8B030D-6E8A-4147-A177-3AD203B41FA5}">
                      <a16:colId xmlns:a16="http://schemas.microsoft.com/office/drawing/2014/main" val="3356074078"/>
                    </a:ext>
                  </a:extLst>
                </a:gridCol>
              </a:tblGrid>
              <a:tr h="533558">
                <a:tc>
                  <a:txBody>
                    <a:bodyPr/>
                    <a:lstStyle/>
                    <a:p>
                      <a:r>
                        <a:rPr lang="en-US" sz="2800"/>
                        <a:t>Engagement </a:t>
                      </a:r>
                    </a:p>
                  </a:txBody>
                  <a:tcPr marL="114062" marR="114062" marT="57031" marB="57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Date</a:t>
                      </a:r>
                    </a:p>
                  </a:txBody>
                  <a:tcPr marL="114062" marR="114062" marT="57031" marB="570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7674754"/>
                  </a:ext>
                </a:extLst>
              </a:tr>
              <a:tr h="953055">
                <a:tc>
                  <a:txBody>
                    <a:bodyPr/>
                    <a:lstStyle/>
                    <a:p>
                      <a:r>
                        <a:rPr lang="en-US" sz="2800"/>
                        <a:t>OPS Draft Budget Feedback Survey - </a:t>
                      </a:r>
                      <a:r>
                        <a:rPr lang="en-US" sz="2800" b="1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https://www.ottawapolice.ca/en/who-we-are/budget.aspx</a:t>
                      </a:r>
                      <a:endParaRPr lang="en-US" sz="2800" b="1">
                        <a:solidFill>
                          <a:schemeClr val="tx1"/>
                        </a:solidFill>
                      </a:endParaRPr>
                    </a:p>
                  </a:txBody>
                  <a:tcPr marL="114062" marR="114062" marT="57031" marB="57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November 12 - December 5</a:t>
                      </a:r>
                    </a:p>
                  </a:txBody>
                  <a:tcPr marL="114062" marR="114062" marT="57031" marB="570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1596513"/>
                  </a:ext>
                </a:extLst>
              </a:tr>
              <a:tr h="533558">
                <a:tc>
                  <a:txBody>
                    <a:bodyPr/>
                    <a:lstStyle/>
                    <a:p>
                      <a:r>
                        <a:rPr lang="en-US" sz="2800"/>
                        <a:t>City Councillor Budget Briefings </a:t>
                      </a:r>
                    </a:p>
                  </a:txBody>
                  <a:tcPr marL="114062" marR="114062" marT="57031" marB="57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Ongoing</a:t>
                      </a:r>
                    </a:p>
                  </a:txBody>
                  <a:tcPr marL="114062" marR="114062" marT="57031" marB="570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3965930"/>
                  </a:ext>
                </a:extLst>
              </a:tr>
              <a:tr h="953055">
                <a:tc>
                  <a:txBody>
                    <a:bodyPr/>
                    <a:lstStyle/>
                    <a:p>
                      <a:r>
                        <a:rPr lang="en-US" sz="2800"/>
                        <a:t>Outreach initiatives with Indigenous, racialized, marginalized community stakeholders and diverse community groups</a:t>
                      </a:r>
                    </a:p>
                  </a:txBody>
                  <a:tcPr marL="114062" marR="114062" marT="57031" marB="57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November 12 - December 5</a:t>
                      </a:r>
                    </a:p>
                  </a:txBody>
                  <a:tcPr marL="114062" marR="114062" marT="57031" marB="570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434500"/>
                  </a:ext>
                </a:extLst>
              </a:tr>
              <a:tr h="857863">
                <a:tc>
                  <a:txBody>
                    <a:bodyPr/>
                    <a:lstStyle/>
                    <a:p>
                      <a:r>
                        <a:rPr lang="en-US" sz="2800"/>
                        <a:t>Finance and Audit Committee </a:t>
                      </a:r>
                    </a:p>
                  </a:txBody>
                  <a:tcPr marL="114062" marR="114062" marT="57031" marB="570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November 21</a:t>
                      </a:r>
                    </a:p>
                  </a:txBody>
                  <a:tcPr marL="114062" marR="114062" marT="57031" marB="5703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1411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A8A5CE-7083-B12D-A6BE-775274587E4A}"/>
              </a:ext>
            </a:extLst>
          </p:cNvPr>
          <p:cNvSpPr txBox="1"/>
          <p:nvPr/>
        </p:nvSpPr>
        <p:spPr>
          <a:xfrm>
            <a:off x="1125962" y="2534331"/>
            <a:ext cx="1814708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indent="-685800">
              <a:buBlip>
                <a:blip r:embed="rId4"/>
              </a:buBlip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welcome and value opportunities for collaborative discussions that </a:t>
            </a:r>
            <a:r>
              <a:rPr lang="en-US" sz="36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meaningful feedback on the OPS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2026 </a:t>
            </a:r>
            <a:r>
              <a:rPr lang="en-US" sz="36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Budget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D334318-4B88-A97D-0EE1-1CAFDFE026F0}"/>
              </a:ext>
            </a:extLst>
          </p:cNvPr>
          <p:cNvSpPr txBox="1">
            <a:spLocks/>
          </p:cNvSpPr>
          <p:nvPr/>
        </p:nvSpPr>
        <p:spPr>
          <a:xfrm>
            <a:off x="320880" y="356381"/>
            <a:ext cx="7863272" cy="99260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CA">
                <a:latin typeface="Verdana"/>
                <a:ea typeface="Verdana"/>
              </a:rPr>
              <a:t>Community Feedback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9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810D9D-6730-6D7F-8AE7-19B45322215B}"/>
              </a:ext>
            </a:extLst>
          </p:cNvPr>
          <p:cNvSpPr txBox="1">
            <a:spLocks/>
          </p:cNvSpPr>
          <p:nvPr/>
        </p:nvSpPr>
        <p:spPr>
          <a:xfrm>
            <a:off x="8909844" y="50831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184943-1916-24DC-8C6F-660736DC1A5A}"/>
              </a:ext>
            </a:extLst>
          </p:cNvPr>
          <p:cNvGrpSpPr/>
          <p:nvPr/>
        </p:nvGrpSpPr>
        <p:grpSpPr>
          <a:xfrm>
            <a:off x="320880" y="9948041"/>
            <a:ext cx="19463928" cy="1518964"/>
            <a:chOff x="320880" y="9948041"/>
            <a:chExt cx="19463928" cy="151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83EECB-6420-758E-6854-5DA97B036B52}"/>
                </a:ext>
              </a:extLst>
            </p:cNvPr>
            <p:cNvGrpSpPr/>
            <p:nvPr/>
          </p:nvGrpSpPr>
          <p:grpSpPr>
            <a:xfrm>
              <a:off x="320880" y="9948041"/>
              <a:ext cx="19463928" cy="1361309"/>
              <a:chOff x="320880" y="10373710"/>
              <a:chExt cx="19463928" cy="9356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19FD80-EFC3-A36D-691D-F11AF0C78FEE}"/>
                  </a:ext>
                </a:extLst>
              </p:cNvPr>
              <p:cNvSpPr/>
              <p:nvPr/>
            </p:nvSpPr>
            <p:spPr>
              <a:xfrm>
                <a:off x="320880" y="10373710"/>
                <a:ext cx="1902058" cy="935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2888DE-6906-DFA4-9F65-7114CB1F1250}"/>
                  </a:ext>
                </a:extLst>
              </p:cNvPr>
              <p:cNvSpPr/>
              <p:nvPr/>
            </p:nvSpPr>
            <p:spPr>
              <a:xfrm>
                <a:off x="15954703" y="10594428"/>
                <a:ext cx="3830105" cy="714922"/>
              </a:xfrm>
              <a:prstGeom prst="rect">
                <a:avLst/>
              </a:prstGeom>
              <a:solidFill>
                <a:srgbClr val="223A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963D5CA-A2F3-6EB9-F78A-91BF75E91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42903" y="10373710"/>
              <a:ext cx="2141905" cy="1093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07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A6CBC-D611-BF06-6EE1-36AF49EE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Budget Timeline</a:t>
            </a:r>
            <a:endParaRPr lang="en-CA"/>
          </a:p>
        </p:txBody>
      </p:sp>
      <p:cxnSp>
        <p:nvCxnSpPr>
          <p:cNvPr id="3" name="Google Shape;1091;p38">
            <a:extLst>
              <a:ext uri="{FF2B5EF4-FFF2-40B4-BE49-F238E27FC236}">
                <a16:creationId xmlns:a16="http://schemas.microsoft.com/office/drawing/2014/main" id="{E553E49F-9E4E-375C-BCEE-5F81A2E153AA}"/>
              </a:ext>
            </a:extLst>
          </p:cNvPr>
          <p:cNvCxnSpPr>
            <a:cxnSpLocks/>
          </p:cNvCxnSpPr>
          <p:nvPr/>
        </p:nvCxnSpPr>
        <p:spPr>
          <a:xfrm>
            <a:off x="281322" y="5718469"/>
            <a:ext cx="19484588" cy="41578"/>
          </a:xfrm>
          <a:prstGeom prst="straightConnector1">
            <a:avLst/>
          </a:prstGeom>
          <a:noFill/>
          <a:ln w="31750" cap="flat" cmpd="sng">
            <a:solidFill>
              <a:srgbClr val="223A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C44E90-F8CD-A823-D523-A464D7DD8687}"/>
              </a:ext>
            </a:extLst>
          </p:cNvPr>
          <p:cNvGrpSpPr/>
          <p:nvPr/>
        </p:nvGrpSpPr>
        <p:grpSpPr>
          <a:xfrm>
            <a:off x="4688606" y="4740275"/>
            <a:ext cx="2165217" cy="3356141"/>
            <a:chOff x="537423" y="4161270"/>
            <a:chExt cx="2165217" cy="33561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C80E5BA-A244-766A-9A0B-660DFA6A2192}"/>
                </a:ext>
              </a:extLst>
            </p:cNvPr>
            <p:cNvGrpSpPr/>
            <p:nvPr/>
          </p:nvGrpSpPr>
          <p:grpSpPr>
            <a:xfrm>
              <a:off x="1433281" y="4994292"/>
              <a:ext cx="373500" cy="953459"/>
              <a:chOff x="1434591" y="4994292"/>
              <a:chExt cx="373500" cy="953459"/>
            </a:xfrm>
          </p:grpSpPr>
          <p:sp>
            <p:nvSpPr>
              <p:cNvPr id="6" name="Google Shape;1093;p38">
                <a:extLst>
                  <a:ext uri="{FF2B5EF4-FFF2-40B4-BE49-F238E27FC236}">
                    <a16:creationId xmlns:a16="http://schemas.microsoft.com/office/drawing/2014/main" id="{439B1F9C-388F-31F7-3034-B00DB4500CAE}"/>
                  </a:ext>
                </a:extLst>
              </p:cNvPr>
              <p:cNvSpPr/>
              <p:nvPr/>
            </p:nvSpPr>
            <p:spPr>
              <a:xfrm>
                <a:off x="1525929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94;p38">
                <a:extLst>
                  <a:ext uri="{FF2B5EF4-FFF2-40B4-BE49-F238E27FC236}">
                    <a16:creationId xmlns:a16="http://schemas.microsoft.com/office/drawing/2014/main" id="{22E520B1-C142-7387-110B-C8A79C1CE4A6}"/>
                  </a:ext>
                </a:extLst>
              </p:cNvPr>
              <p:cNvSpPr/>
              <p:nvPr/>
            </p:nvSpPr>
            <p:spPr>
              <a:xfrm>
                <a:off x="1434591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" name="Conector recto 57">
                <a:extLst>
                  <a:ext uri="{FF2B5EF4-FFF2-40B4-BE49-F238E27FC236}">
                    <a16:creationId xmlns:a16="http://schemas.microsoft.com/office/drawing/2014/main" id="{4BB2E7B2-F255-D5A0-3D43-5011B5FB9059}"/>
                  </a:ext>
                </a:extLst>
              </p:cNvPr>
              <p:cNvCxnSpPr/>
              <p:nvPr/>
            </p:nvCxnSpPr>
            <p:spPr>
              <a:xfrm flipH="1">
                <a:off x="1620032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CC0235-33D9-7B74-54FF-C7CC780B624D}"/>
                </a:ext>
              </a:extLst>
            </p:cNvPr>
            <p:cNvSpPr txBox="1"/>
            <p:nvPr/>
          </p:nvSpPr>
          <p:spPr>
            <a:xfrm>
              <a:off x="739108" y="5947751"/>
              <a:ext cx="17618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Executive Command Final Review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0C7F93-A662-0920-CE7E-58747E9B1AA4}"/>
                </a:ext>
              </a:extLst>
            </p:cNvPr>
            <p:cNvSpPr txBox="1"/>
            <p:nvPr/>
          </p:nvSpPr>
          <p:spPr>
            <a:xfrm>
              <a:off x="537423" y="4161270"/>
              <a:ext cx="216521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Late September</a:t>
              </a:r>
              <a:endParaRPr lang="en-US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948E0B7-A4F7-12FD-35F4-EF2AB88CB3EA}"/>
              </a:ext>
            </a:extLst>
          </p:cNvPr>
          <p:cNvGrpSpPr/>
          <p:nvPr/>
        </p:nvGrpSpPr>
        <p:grpSpPr>
          <a:xfrm>
            <a:off x="6680610" y="4740275"/>
            <a:ext cx="2165217" cy="2986810"/>
            <a:chOff x="3179542" y="4161270"/>
            <a:chExt cx="2165217" cy="29868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FCEE3D2-192D-CFE5-070E-A1B84FA435BE}"/>
                </a:ext>
              </a:extLst>
            </p:cNvPr>
            <p:cNvGrpSpPr/>
            <p:nvPr/>
          </p:nvGrpSpPr>
          <p:grpSpPr>
            <a:xfrm>
              <a:off x="4059072" y="4994292"/>
              <a:ext cx="373500" cy="953459"/>
              <a:chOff x="4060382" y="4994292"/>
              <a:chExt cx="373500" cy="953459"/>
            </a:xfrm>
          </p:grpSpPr>
          <p:sp>
            <p:nvSpPr>
              <p:cNvPr id="13" name="Google Shape;1093;p38">
                <a:extLst>
                  <a:ext uri="{FF2B5EF4-FFF2-40B4-BE49-F238E27FC236}">
                    <a16:creationId xmlns:a16="http://schemas.microsoft.com/office/drawing/2014/main" id="{D8A02F93-7A8E-B7DC-F4A6-C3EFAC1BC063}"/>
                  </a:ext>
                </a:extLst>
              </p:cNvPr>
              <p:cNvSpPr/>
              <p:nvPr/>
            </p:nvSpPr>
            <p:spPr>
              <a:xfrm>
                <a:off x="4168048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94;p38">
                <a:extLst>
                  <a:ext uri="{FF2B5EF4-FFF2-40B4-BE49-F238E27FC236}">
                    <a16:creationId xmlns:a16="http://schemas.microsoft.com/office/drawing/2014/main" id="{584D22F1-D122-CC56-5603-1EDE59A4DB5F}"/>
                  </a:ext>
                </a:extLst>
              </p:cNvPr>
              <p:cNvSpPr/>
              <p:nvPr/>
            </p:nvSpPr>
            <p:spPr>
              <a:xfrm>
                <a:off x="4060382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" name="Conector recto 57">
                <a:extLst>
                  <a:ext uri="{FF2B5EF4-FFF2-40B4-BE49-F238E27FC236}">
                    <a16:creationId xmlns:a16="http://schemas.microsoft.com/office/drawing/2014/main" id="{C07694F8-AF4D-9C09-C834-805F1C80EB64}"/>
                  </a:ext>
                </a:extLst>
              </p:cNvPr>
              <p:cNvCxnSpPr/>
              <p:nvPr/>
            </p:nvCxnSpPr>
            <p:spPr>
              <a:xfrm flipH="1">
                <a:off x="4262151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51EA57-9802-8285-84A8-2E599BC13B04}"/>
                </a:ext>
              </a:extLst>
            </p:cNvPr>
            <p:cNvSpPr txBox="1"/>
            <p:nvPr/>
          </p:nvSpPr>
          <p:spPr>
            <a:xfrm>
              <a:off x="3381227" y="5947751"/>
              <a:ext cx="17618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 </a:t>
              </a:r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  <a:endParaRPr lang="es-MX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49C36-49F3-3E9B-F0D4-23A4B77C5B0D}"/>
                </a:ext>
              </a:extLst>
            </p:cNvPr>
            <p:cNvSpPr txBox="1"/>
            <p:nvPr/>
          </p:nvSpPr>
          <p:spPr>
            <a:xfrm>
              <a:off x="3179542" y="4161270"/>
              <a:ext cx="2165217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September 29</a:t>
              </a:r>
              <a:endParaRPr lang="en-US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endParaRPr lang="en-US" sz="2400" b="1">
                <a:solidFill>
                  <a:srgbClr val="223A66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19B624-A2E5-A3C2-8DD2-2D8832F0290B}"/>
              </a:ext>
            </a:extLst>
          </p:cNvPr>
          <p:cNvGrpSpPr/>
          <p:nvPr/>
        </p:nvGrpSpPr>
        <p:grpSpPr>
          <a:xfrm>
            <a:off x="8819447" y="4740275"/>
            <a:ext cx="2165217" cy="2617478"/>
            <a:chOff x="6023345" y="4161270"/>
            <a:chExt cx="2165217" cy="261747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D27BA62-759D-5A01-769E-310232AEE73F}"/>
                </a:ext>
              </a:extLst>
            </p:cNvPr>
            <p:cNvGrpSpPr/>
            <p:nvPr/>
          </p:nvGrpSpPr>
          <p:grpSpPr>
            <a:xfrm>
              <a:off x="6919203" y="4994292"/>
              <a:ext cx="373500" cy="953459"/>
              <a:chOff x="6920513" y="4994292"/>
              <a:chExt cx="373500" cy="953459"/>
            </a:xfrm>
          </p:grpSpPr>
          <p:sp>
            <p:nvSpPr>
              <p:cNvPr id="18" name="Google Shape;1093;p38">
                <a:extLst>
                  <a:ext uri="{FF2B5EF4-FFF2-40B4-BE49-F238E27FC236}">
                    <a16:creationId xmlns:a16="http://schemas.microsoft.com/office/drawing/2014/main" id="{82C553FA-5D6E-E4EE-E7F4-55654A66F22F}"/>
                  </a:ext>
                </a:extLst>
              </p:cNvPr>
              <p:cNvSpPr/>
              <p:nvPr/>
            </p:nvSpPr>
            <p:spPr>
              <a:xfrm>
                <a:off x="7011851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94;p38">
                <a:extLst>
                  <a:ext uri="{FF2B5EF4-FFF2-40B4-BE49-F238E27FC236}">
                    <a16:creationId xmlns:a16="http://schemas.microsoft.com/office/drawing/2014/main" id="{18212552-6579-7BC6-DA9F-0E708A42A5D1}"/>
                  </a:ext>
                </a:extLst>
              </p:cNvPr>
              <p:cNvSpPr/>
              <p:nvPr/>
            </p:nvSpPr>
            <p:spPr>
              <a:xfrm>
                <a:off x="6920513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Conector recto 57">
                <a:extLst>
                  <a:ext uri="{FF2B5EF4-FFF2-40B4-BE49-F238E27FC236}">
                    <a16:creationId xmlns:a16="http://schemas.microsoft.com/office/drawing/2014/main" id="{24627777-B3ED-F89F-3B2C-41EFF810D930}"/>
                  </a:ext>
                </a:extLst>
              </p:cNvPr>
              <p:cNvCxnSpPr/>
              <p:nvPr/>
            </p:nvCxnSpPr>
            <p:spPr>
              <a:xfrm flipH="1">
                <a:off x="7105954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AD5D56-2DC0-91D2-119A-694D21D5AAC5}"/>
                </a:ext>
              </a:extLst>
            </p:cNvPr>
            <p:cNvSpPr txBox="1"/>
            <p:nvPr/>
          </p:nvSpPr>
          <p:spPr>
            <a:xfrm>
              <a:off x="6225030" y="5947751"/>
              <a:ext cx="1761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 </a:t>
              </a:r>
              <a:r>
                <a:rPr lang="es-MX" sz="2400" b="1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Tabling</a:t>
              </a:r>
              <a:endParaRPr lang="es-MX" sz="2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17FE2E-AA7C-14D4-EB63-E2410334D0A0}"/>
                </a:ext>
              </a:extLst>
            </p:cNvPr>
            <p:cNvSpPr txBox="1"/>
            <p:nvPr/>
          </p:nvSpPr>
          <p:spPr>
            <a:xfrm>
              <a:off x="6023345" y="4161270"/>
              <a:ext cx="216521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algn="ctr">
                <a:buNone/>
              </a:pPr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November </a:t>
              </a:r>
            </a:p>
            <a:p>
              <a:pPr lvl="0" algn="ctr">
                <a:buNone/>
              </a:pPr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12</a:t>
              </a:r>
              <a:endParaRPr lang="en-US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802C4C-AF16-35C3-1DF4-611CBFFBDDFE}"/>
              </a:ext>
            </a:extLst>
          </p:cNvPr>
          <p:cNvGrpSpPr/>
          <p:nvPr/>
        </p:nvGrpSpPr>
        <p:grpSpPr>
          <a:xfrm>
            <a:off x="10958284" y="4740275"/>
            <a:ext cx="2289726" cy="2617478"/>
            <a:chOff x="9043216" y="4161270"/>
            <a:chExt cx="2289726" cy="261747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1B2C123-4833-E11B-324F-1C03C5D28EDB}"/>
                </a:ext>
              </a:extLst>
            </p:cNvPr>
            <p:cNvGrpSpPr/>
            <p:nvPr/>
          </p:nvGrpSpPr>
          <p:grpSpPr>
            <a:xfrm>
              <a:off x="10017657" y="4994292"/>
              <a:ext cx="373500" cy="953459"/>
              <a:chOff x="9982331" y="4994292"/>
              <a:chExt cx="373500" cy="953459"/>
            </a:xfrm>
          </p:grpSpPr>
          <p:sp>
            <p:nvSpPr>
              <p:cNvPr id="23" name="Google Shape;1093;p38">
                <a:extLst>
                  <a:ext uri="{FF2B5EF4-FFF2-40B4-BE49-F238E27FC236}">
                    <a16:creationId xmlns:a16="http://schemas.microsoft.com/office/drawing/2014/main" id="{60E711DF-3553-EB58-EF3B-F4F9096270FE}"/>
                  </a:ext>
                </a:extLst>
              </p:cNvPr>
              <p:cNvSpPr/>
              <p:nvPr/>
            </p:nvSpPr>
            <p:spPr>
              <a:xfrm>
                <a:off x="10057341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94;p38">
                <a:extLst>
                  <a:ext uri="{FF2B5EF4-FFF2-40B4-BE49-F238E27FC236}">
                    <a16:creationId xmlns:a16="http://schemas.microsoft.com/office/drawing/2014/main" id="{D8668CB0-BF7B-FB32-0C3C-47062B6B31DA}"/>
                  </a:ext>
                </a:extLst>
              </p:cNvPr>
              <p:cNvSpPr/>
              <p:nvPr/>
            </p:nvSpPr>
            <p:spPr>
              <a:xfrm>
                <a:off x="9982331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" name="Conector recto 57">
                <a:extLst>
                  <a:ext uri="{FF2B5EF4-FFF2-40B4-BE49-F238E27FC236}">
                    <a16:creationId xmlns:a16="http://schemas.microsoft.com/office/drawing/2014/main" id="{54DF6F65-CDB6-662E-505A-2692BD33DBE7}"/>
                  </a:ext>
                </a:extLst>
              </p:cNvPr>
              <p:cNvCxnSpPr/>
              <p:nvPr/>
            </p:nvCxnSpPr>
            <p:spPr>
              <a:xfrm flipH="1">
                <a:off x="10151444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0A0C1-5D6C-2A94-C2E7-9B7424ABC534}"/>
                </a:ext>
              </a:extLst>
            </p:cNvPr>
            <p:cNvSpPr txBox="1"/>
            <p:nvPr/>
          </p:nvSpPr>
          <p:spPr>
            <a:xfrm>
              <a:off x="9043216" y="5947751"/>
              <a:ext cx="2289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 </a:t>
              </a:r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Consultations</a:t>
              </a:r>
              <a:endParaRPr lang="es-MX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9DB3D2-E9F7-AAD4-6CED-CFEB63FDC81F}"/>
                </a:ext>
              </a:extLst>
            </p:cNvPr>
            <p:cNvSpPr txBox="1"/>
            <p:nvPr/>
          </p:nvSpPr>
          <p:spPr>
            <a:xfrm>
              <a:off x="9105471" y="4161270"/>
              <a:ext cx="216521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algn="ctr">
                <a:buNone/>
              </a:pPr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November 13 - December 5</a:t>
              </a:r>
              <a:endParaRPr lang="en-US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413BA0-AB80-B95C-35F1-8A75A4D03A5A}"/>
              </a:ext>
            </a:extLst>
          </p:cNvPr>
          <p:cNvGrpSpPr/>
          <p:nvPr/>
        </p:nvGrpSpPr>
        <p:grpSpPr>
          <a:xfrm>
            <a:off x="13221630" y="4740275"/>
            <a:ext cx="2165217" cy="2986810"/>
            <a:chOff x="11905317" y="4161270"/>
            <a:chExt cx="2165217" cy="298681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A1EF859-0493-FE84-7232-4D3A5F83F497}"/>
                </a:ext>
              </a:extLst>
            </p:cNvPr>
            <p:cNvGrpSpPr/>
            <p:nvPr/>
          </p:nvGrpSpPr>
          <p:grpSpPr>
            <a:xfrm>
              <a:off x="12801175" y="4994292"/>
              <a:ext cx="373500" cy="953459"/>
              <a:chOff x="12802485" y="4994292"/>
              <a:chExt cx="373500" cy="953459"/>
            </a:xfrm>
          </p:grpSpPr>
          <p:sp>
            <p:nvSpPr>
              <p:cNvPr id="28" name="Google Shape;1093;p38">
                <a:extLst>
                  <a:ext uri="{FF2B5EF4-FFF2-40B4-BE49-F238E27FC236}">
                    <a16:creationId xmlns:a16="http://schemas.microsoft.com/office/drawing/2014/main" id="{AEA6F194-F3F3-AA6B-7506-8B94F1DD7D2E}"/>
                  </a:ext>
                </a:extLst>
              </p:cNvPr>
              <p:cNvSpPr/>
              <p:nvPr/>
            </p:nvSpPr>
            <p:spPr>
              <a:xfrm>
                <a:off x="12893823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94;p38">
                <a:extLst>
                  <a:ext uri="{FF2B5EF4-FFF2-40B4-BE49-F238E27FC236}">
                    <a16:creationId xmlns:a16="http://schemas.microsoft.com/office/drawing/2014/main" id="{E86E1D1C-2D18-9691-0ECB-2BF3BFAA58A6}"/>
                  </a:ext>
                </a:extLst>
              </p:cNvPr>
              <p:cNvSpPr/>
              <p:nvPr/>
            </p:nvSpPr>
            <p:spPr>
              <a:xfrm>
                <a:off x="12802485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" name="Conector recto 57">
                <a:extLst>
                  <a:ext uri="{FF2B5EF4-FFF2-40B4-BE49-F238E27FC236}">
                    <a16:creationId xmlns:a16="http://schemas.microsoft.com/office/drawing/2014/main" id="{9A76766E-FF1A-5B17-9745-E72F423CC412}"/>
                  </a:ext>
                </a:extLst>
              </p:cNvPr>
              <p:cNvCxnSpPr/>
              <p:nvPr/>
            </p:nvCxnSpPr>
            <p:spPr>
              <a:xfrm flipH="1">
                <a:off x="12987926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6B7D9E-EB75-BCE9-AD17-17FA22E9A578}"/>
                </a:ext>
              </a:extLst>
            </p:cNvPr>
            <p:cNvSpPr txBox="1"/>
            <p:nvPr/>
          </p:nvSpPr>
          <p:spPr>
            <a:xfrm>
              <a:off x="12107002" y="5947751"/>
              <a:ext cx="17618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</a:t>
              </a:r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Audit </a:t>
              </a:r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Committee</a:t>
              </a:r>
              <a:endParaRPr lang="es-MX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19CAA3-A983-A9BE-AC35-3B9C3CBDDB29}"/>
                </a:ext>
              </a:extLst>
            </p:cNvPr>
            <p:cNvSpPr txBox="1"/>
            <p:nvPr/>
          </p:nvSpPr>
          <p:spPr>
            <a:xfrm>
              <a:off x="11905317" y="4161270"/>
              <a:ext cx="216521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algn="ctr">
                <a:buNone/>
              </a:pPr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November </a:t>
              </a:r>
            </a:p>
            <a:p>
              <a:pPr lvl="0" algn="ctr">
                <a:buNone/>
              </a:pPr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21</a:t>
              </a:r>
              <a:endParaRPr lang="en-US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0C5A74-DAF1-2A87-6D63-C9127AA2B443}"/>
              </a:ext>
            </a:extLst>
          </p:cNvPr>
          <p:cNvGrpSpPr/>
          <p:nvPr/>
        </p:nvGrpSpPr>
        <p:grpSpPr>
          <a:xfrm>
            <a:off x="15360467" y="4740275"/>
            <a:ext cx="2165217" cy="2617478"/>
            <a:chOff x="14749773" y="4161270"/>
            <a:chExt cx="2165217" cy="261747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373CD42-E3FE-CAF7-C3CF-FD4A8BB06C20}"/>
                </a:ext>
              </a:extLst>
            </p:cNvPr>
            <p:cNvGrpSpPr/>
            <p:nvPr/>
          </p:nvGrpSpPr>
          <p:grpSpPr>
            <a:xfrm>
              <a:off x="15645631" y="4994292"/>
              <a:ext cx="373500" cy="953459"/>
              <a:chOff x="15646941" y="4994292"/>
              <a:chExt cx="373500" cy="953459"/>
            </a:xfrm>
          </p:grpSpPr>
          <p:sp>
            <p:nvSpPr>
              <p:cNvPr id="33" name="Google Shape;1093;p38">
                <a:extLst>
                  <a:ext uri="{FF2B5EF4-FFF2-40B4-BE49-F238E27FC236}">
                    <a16:creationId xmlns:a16="http://schemas.microsoft.com/office/drawing/2014/main" id="{7A103FFE-5652-613E-DFDE-FA3B8F5F2F1A}"/>
                  </a:ext>
                </a:extLst>
              </p:cNvPr>
              <p:cNvSpPr/>
              <p:nvPr/>
            </p:nvSpPr>
            <p:spPr>
              <a:xfrm>
                <a:off x="15738279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94;p38">
                <a:extLst>
                  <a:ext uri="{FF2B5EF4-FFF2-40B4-BE49-F238E27FC236}">
                    <a16:creationId xmlns:a16="http://schemas.microsoft.com/office/drawing/2014/main" id="{61AA55BE-4112-ED2B-CAF7-CD30D5533026}"/>
                  </a:ext>
                </a:extLst>
              </p:cNvPr>
              <p:cNvSpPr/>
              <p:nvPr/>
            </p:nvSpPr>
            <p:spPr>
              <a:xfrm>
                <a:off x="15646941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" name="Conector recto 57">
                <a:extLst>
                  <a:ext uri="{FF2B5EF4-FFF2-40B4-BE49-F238E27FC236}">
                    <a16:creationId xmlns:a16="http://schemas.microsoft.com/office/drawing/2014/main" id="{18027C07-C2C3-F2F0-21FE-9BA0908EDF4A}"/>
                  </a:ext>
                </a:extLst>
              </p:cNvPr>
              <p:cNvCxnSpPr/>
              <p:nvPr/>
            </p:nvCxnSpPr>
            <p:spPr>
              <a:xfrm flipH="1">
                <a:off x="15832382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87CF12-5FD1-2016-7600-EEE062BE35A7}"/>
                </a:ext>
              </a:extLst>
            </p:cNvPr>
            <p:cNvSpPr txBox="1"/>
            <p:nvPr/>
          </p:nvSpPr>
          <p:spPr>
            <a:xfrm>
              <a:off x="14951458" y="5947751"/>
              <a:ext cx="1761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</a:t>
              </a:r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Approval</a:t>
              </a:r>
              <a:endParaRPr lang="es-MX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E09A10-4EB9-C8B1-8FB2-D089A41799E8}"/>
                </a:ext>
              </a:extLst>
            </p:cNvPr>
            <p:cNvSpPr txBox="1"/>
            <p:nvPr/>
          </p:nvSpPr>
          <p:spPr>
            <a:xfrm>
              <a:off x="14749773" y="4161270"/>
              <a:ext cx="21652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algn="ctr">
                <a:buNone/>
              </a:pPr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December 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0DA353-BFA8-2278-2D1B-DFB068E5962A}"/>
              </a:ext>
            </a:extLst>
          </p:cNvPr>
          <p:cNvGrpSpPr/>
          <p:nvPr/>
        </p:nvGrpSpPr>
        <p:grpSpPr>
          <a:xfrm>
            <a:off x="17499300" y="4740275"/>
            <a:ext cx="2165217" cy="2986810"/>
            <a:chOff x="17403048" y="4161270"/>
            <a:chExt cx="2165217" cy="29868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3768E06-A35B-E42A-8964-A866728E8BC2}"/>
                </a:ext>
              </a:extLst>
            </p:cNvPr>
            <p:cNvGrpSpPr/>
            <p:nvPr/>
          </p:nvGrpSpPr>
          <p:grpSpPr>
            <a:xfrm>
              <a:off x="18298906" y="4994292"/>
              <a:ext cx="373500" cy="953459"/>
              <a:chOff x="18300216" y="4994292"/>
              <a:chExt cx="373500" cy="953459"/>
            </a:xfrm>
          </p:grpSpPr>
          <p:sp>
            <p:nvSpPr>
              <p:cNvPr id="38" name="Google Shape;1093;p38">
                <a:extLst>
                  <a:ext uri="{FF2B5EF4-FFF2-40B4-BE49-F238E27FC236}">
                    <a16:creationId xmlns:a16="http://schemas.microsoft.com/office/drawing/2014/main" id="{0DFDC3CC-C41E-1E88-CD91-BB6498BA6697}"/>
                  </a:ext>
                </a:extLst>
              </p:cNvPr>
              <p:cNvSpPr/>
              <p:nvPr/>
            </p:nvSpPr>
            <p:spPr>
              <a:xfrm>
                <a:off x="18391554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94;p38">
                <a:extLst>
                  <a:ext uri="{FF2B5EF4-FFF2-40B4-BE49-F238E27FC236}">
                    <a16:creationId xmlns:a16="http://schemas.microsoft.com/office/drawing/2014/main" id="{42E65C6D-AD8A-DB8A-6619-50D8AF6F1E53}"/>
                  </a:ext>
                </a:extLst>
              </p:cNvPr>
              <p:cNvSpPr/>
              <p:nvPr/>
            </p:nvSpPr>
            <p:spPr>
              <a:xfrm>
                <a:off x="18300216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" name="Conector recto 57">
                <a:extLst>
                  <a:ext uri="{FF2B5EF4-FFF2-40B4-BE49-F238E27FC236}">
                    <a16:creationId xmlns:a16="http://schemas.microsoft.com/office/drawing/2014/main" id="{40634B16-3271-82FE-3955-917008223467}"/>
                  </a:ext>
                </a:extLst>
              </p:cNvPr>
              <p:cNvCxnSpPr/>
              <p:nvPr/>
            </p:nvCxnSpPr>
            <p:spPr>
              <a:xfrm flipH="1">
                <a:off x="18485657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57C70F-D1CF-BE33-E279-5FA0E1394D76}"/>
                </a:ext>
              </a:extLst>
            </p:cNvPr>
            <p:cNvSpPr txBox="1"/>
            <p:nvPr/>
          </p:nvSpPr>
          <p:spPr>
            <a:xfrm>
              <a:off x="17604733" y="5947751"/>
              <a:ext cx="17618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Council </a:t>
              </a:r>
              <a:r>
                <a:rPr lang="es-MX" sz="2400" b="1" err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Approval</a:t>
              </a:r>
              <a:endParaRPr lang="es-MX" sz="2400" b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5B9A27-CEBA-6088-E8C9-574A9A0A11A2}"/>
                </a:ext>
              </a:extLst>
            </p:cNvPr>
            <p:cNvSpPr txBox="1"/>
            <p:nvPr/>
          </p:nvSpPr>
          <p:spPr>
            <a:xfrm>
              <a:off x="17403048" y="4161270"/>
              <a:ext cx="216521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 algn="ctr">
                <a:buNone/>
              </a:pPr>
              <a:r>
                <a:rPr lang="en-US" sz="2400" b="1" dirty="0">
                  <a:solidFill>
                    <a:srgbClr val="223A66"/>
                  </a:solidFill>
                  <a:latin typeface="Arial"/>
                  <a:cs typeface="Arial"/>
                </a:rPr>
                <a:t>December </a:t>
              </a:r>
            </a:p>
            <a:p>
              <a:pPr lvl="0" algn="ctr">
                <a:buNone/>
              </a:pPr>
              <a:r>
                <a:rPr lang="en-US" sz="2400" b="1" dirty="0">
                  <a:solidFill>
                    <a:srgbClr val="223A66"/>
                  </a:solidFill>
                  <a:latin typeface="Arial"/>
                  <a:cs typeface="Arial"/>
                </a:rPr>
                <a:t>10</a:t>
              </a:r>
              <a:endParaRPr lang="en-US" sz="2400" b="1" dirty="0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23D4AB-CA48-92FC-C0CC-AEFCD345338C}"/>
              </a:ext>
            </a:extLst>
          </p:cNvPr>
          <p:cNvGrpSpPr/>
          <p:nvPr/>
        </p:nvGrpSpPr>
        <p:grpSpPr>
          <a:xfrm>
            <a:off x="7319055" y="3400563"/>
            <a:ext cx="992607" cy="992607"/>
            <a:chOff x="3796264" y="3104125"/>
            <a:chExt cx="1289045" cy="1289045"/>
          </a:xfrm>
          <a:solidFill>
            <a:srgbClr val="3D6299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680A85C-7B18-6851-994C-FC70EDBA7C75}"/>
                </a:ext>
              </a:extLst>
            </p:cNvPr>
            <p:cNvSpPr/>
            <p:nvPr/>
          </p:nvSpPr>
          <p:spPr>
            <a:xfrm rot="2700000">
              <a:off x="3796264" y="3104125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5EFBBCA8-0E21-4E0E-C02E-808DC8CD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09244" y="3292836"/>
              <a:ext cx="840155" cy="84015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9F1A10-5A9F-2637-2F57-A440CC65F90B}"/>
              </a:ext>
            </a:extLst>
          </p:cNvPr>
          <p:cNvGrpSpPr/>
          <p:nvPr/>
        </p:nvGrpSpPr>
        <p:grpSpPr>
          <a:xfrm>
            <a:off x="11619505" y="3400562"/>
            <a:ext cx="992607" cy="992607"/>
            <a:chOff x="9393020" y="3104124"/>
            <a:chExt cx="1289045" cy="1289045"/>
          </a:xfrm>
          <a:solidFill>
            <a:srgbClr val="3D6299"/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8061F8E7-D9E6-0AE0-6AA0-9762645163FB}"/>
                </a:ext>
              </a:extLst>
            </p:cNvPr>
            <p:cNvSpPr/>
            <p:nvPr/>
          </p:nvSpPr>
          <p:spPr>
            <a:xfrm rot="2700000">
              <a:off x="9393020" y="3104124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8F9C61E8-4D9A-F766-637C-38678076E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67769" y="3257048"/>
              <a:ext cx="873641" cy="87364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5E8EA-0A08-8FD3-4CBE-D1795FAD5888}"/>
              </a:ext>
            </a:extLst>
          </p:cNvPr>
          <p:cNvGrpSpPr/>
          <p:nvPr/>
        </p:nvGrpSpPr>
        <p:grpSpPr>
          <a:xfrm>
            <a:off x="9469280" y="3400563"/>
            <a:ext cx="992607" cy="992607"/>
            <a:chOff x="6565938" y="3104125"/>
            <a:chExt cx="1289045" cy="1289045"/>
          </a:xfrm>
          <a:solidFill>
            <a:srgbClr val="3D6299"/>
          </a:solidFill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6911061-8F5B-7E77-5F54-7B7D04434B3E}"/>
                </a:ext>
              </a:extLst>
            </p:cNvPr>
            <p:cNvSpPr/>
            <p:nvPr/>
          </p:nvSpPr>
          <p:spPr>
            <a:xfrm rot="2700000">
              <a:off x="6565938" y="3104125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F904D0F5-8E16-1DB8-79E3-B529EDE35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24978" y="3257048"/>
              <a:ext cx="874156" cy="87415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19A7A9-AC68-2927-2C39-10758ACEAC27}"/>
              </a:ext>
            </a:extLst>
          </p:cNvPr>
          <p:cNvGrpSpPr/>
          <p:nvPr/>
        </p:nvGrpSpPr>
        <p:grpSpPr>
          <a:xfrm>
            <a:off x="971509" y="3372850"/>
            <a:ext cx="992607" cy="992607"/>
            <a:chOff x="947214" y="3104123"/>
            <a:chExt cx="1289045" cy="1289045"/>
          </a:xfrm>
          <a:solidFill>
            <a:srgbClr val="3D6299"/>
          </a:solidFill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63D2ACB-0E60-9ADC-5C0E-C379EE6E3DDF}"/>
                </a:ext>
              </a:extLst>
            </p:cNvPr>
            <p:cNvSpPr/>
            <p:nvPr/>
          </p:nvSpPr>
          <p:spPr>
            <a:xfrm rot="2700000">
              <a:off x="947214" y="3104123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D6A7BF24-21FF-BE80-7C3E-E61D0ACC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93913" y="3373109"/>
              <a:ext cx="801549" cy="80512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6DA6F-8386-291D-0297-B849BF5BAB92}"/>
              </a:ext>
            </a:extLst>
          </p:cNvPr>
          <p:cNvGrpSpPr/>
          <p:nvPr/>
        </p:nvGrpSpPr>
        <p:grpSpPr>
          <a:xfrm>
            <a:off x="13769730" y="3400561"/>
            <a:ext cx="992607" cy="992607"/>
            <a:chOff x="12194777" y="3104123"/>
            <a:chExt cx="1289045" cy="1289045"/>
          </a:xfrm>
          <a:solidFill>
            <a:srgbClr val="3D6299"/>
          </a:solidFill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70235C0-D6F9-9C59-1C57-D3B325A0DD23}"/>
                </a:ext>
              </a:extLst>
            </p:cNvPr>
            <p:cNvSpPr/>
            <p:nvPr/>
          </p:nvSpPr>
          <p:spPr>
            <a:xfrm rot="2700000">
              <a:off x="12194777" y="3104123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6CCF5867-80C4-C4E1-555B-41F2613CB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38524" y="3325562"/>
              <a:ext cx="801549" cy="80512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0DB52B-9FFB-4A57-0A50-DDB9677A1F32}"/>
              </a:ext>
            </a:extLst>
          </p:cNvPr>
          <p:cNvGrpSpPr/>
          <p:nvPr/>
        </p:nvGrpSpPr>
        <p:grpSpPr>
          <a:xfrm>
            <a:off x="15919955" y="3400560"/>
            <a:ext cx="992607" cy="992607"/>
            <a:chOff x="15033596" y="3104122"/>
            <a:chExt cx="1289045" cy="1289045"/>
          </a:xfrm>
          <a:solidFill>
            <a:srgbClr val="3D6299"/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2CF6B6A-77B2-C975-7084-1890045379B5}"/>
                </a:ext>
              </a:extLst>
            </p:cNvPr>
            <p:cNvSpPr/>
            <p:nvPr/>
          </p:nvSpPr>
          <p:spPr>
            <a:xfrm rot="2700000">
              <a:off x="15033596" y="3104122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EC6A69-66DB-A95F-3565-979A4FCB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64707" y="3325562"/>
              <a:ext cx="820218" cy="82389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0882AE-9669-0272-B726-65E545EB8862}"/>
              </a:ext>
            </a:extLst>
          </p:cNvPr>
          <p:cNvGrpSpPr/>
          <p:nvPr/>
        </p:nvGrpSpPr>
        <p:grpSpPr>
          <a:xfrm>
            <a:off x="18070181" y="3400560"/>
            <a:ext cx="992607" cy="992607"/>
            <a:chOff x="17773743" y="3104122"/>
            <a:chExt cx="1289045" cy="1289045"/>
          </a:xfrm>
          <a:solidFill>
            <a:srgbClr val="3D6299"/>
          </a:solidFill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5DA8322-3A0E-5AEA-AA1D-86BB89FDC081}"/>
                </a:ext>
              </a:extLst>
            </p:cNvPr>
            <p:cNvSpPr/>
            <p:nvPr/>
          </p:nvSpPr>
          <p:spPr>
            <a:xfrm rot="2700000">
              <a:off x="17773743" y="3104122"/>
              <a:ext cx="1289045" cy="128904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DF87D53E-D1B4-AE14-9914-29CF730A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071826" y="3325562"/>
              <a:ext cx="820218" cy="823896"/>
            </a:xfrm>
            <a:prstGeom prst="rect">
              <a:avLst/>
            </a:prstGeom>
          </p:spPr>
        </p:pic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543E719-56EF-0EF9-B206-C8B114005452}"/>
              </a:ext>
            </a:extLst>
          </p:cNvPr>
          <p:cNvSpPr/>
          <p:nvPr/>
        </p:nvSpPr>
        <p:spPr>
          <a:xfrm rot="2700000">
            <a:off x="3154050" y="3400561"/>
            <a:ext cx="992607" cy="9926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E2C16F3-B2D0-DF4A-EC94-82A914DBB803}"/>
              </a:ext>
            </a:extLst>
          </p:cNvPr>
          <p:cNvSpPr/>
          <p:nvPr/>
        </p:nvSpPr>
        <p:spPr>
          <a:xfrm rot="2700000">
            <a:off x="5304275" y="3400561"/>
            <a:ext cx="992607" cy="9926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8BC175-E089-79A6-8EE6-5DB677AA96A8}"/>
              </a:ext>
            </a:extLst>
          </p:cNvPr>
          <p:cNvGrpSpPr/>
          <p:nvPr/>
        </p:nvGrpSpPr>
        <p:grpSpPr>
          <a:xfrm>
            <a:off x="2549769" y="4740275"/>
            <a:ext cx="2165217" cy="3356141"/>
            <a:chOff x="537423" y="4161270"/>
            <a:chExt cx="2165217" cy="335614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DFE2863-4017-1FDC-F887-4457A5484C86}"/>
                </a:ext>
              </a:extLst>
            </p:cNvPr>
            <p:cNvGrpSpPr/>
            <p:nvPr/>
          </p:nvGrpSpPr>
          <p:grpSpPr>
            <a:xfrm>
              <a:off x="1433281" y="4994292"/>
              <a:ext cx="373500" cy="953459"/>
              <a:chOff x="1434591" y="4994292"/>
              <a:chExt cx="373500" cy="953459"/>
            </a:xfrm>
          </p:grpSpPr>
          <p:sp>
            <p:nvSpPr>
              <p:cNvPr id="79" name="Google Shape;1093;p38">
                <a:extLst>
                  <a:ext uri="{FF2B5EF4-FFF2-40B4-BE49-F238E27FC236}">
                    <a16:creationId xmlns:a16="http://schemas.microsoft.com/office/drawing/2014/main" id="{4EB67ADE-7103-A173-E776-798691D58449}"/>
                  </a:ext>
                </a:extLst>
              </p:cNvPr>
              <p:cNvSpPr/>
              <p:nvPr/>
            </p:nvSpPr>
            <p:spPr>
              <a:xfrm>
                <a:off x="1525929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94;p38">
                <a:extLst>
                  <a:ext uri="{FF2B5EF4-FFF2-40B4-BE49-F238E27FC236}">
                    <a16:creationId xmlns:a16="http://schemas.microsoft.com/office/drawing/2014/main" id="{7911C808-A3F9-1E54-E496-42E26ACB3A1B}"/>
                  </a:ext>
                </a:extLst>
              </p:cNvPr>
              <p:cNvSpPr/>
              <p:nvPr/>
            </p:nvSpPr>
            <p:spPr>
              <a:xfrm>
                <a:off x="1434591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1" name="Conector recto 57">
                <a:extLst>
                  <a:ext uri="{FF2B5EF4-FFF2-40B4-BE49-F238E27FC236}">
                    <a16:creationId xmlns:a16="http://schemas.microsoft.com/office/drawing/2014/main" id="{3092D564-049B-3E0F-AB4A-8F25ADB71D6F}"/>
                  </a:ext>
                </a:extLst>
              </p:cNvPr>
              <p:cNvCxnSpPr/>
              <p:nvPr/>
            </p:nvCxnSpPr>
            <p:spPr>
              <a:xfrm flipH="1">
                <a:off x="1620032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4DE3FAC-3937-5333-C34A-A4C34A012F84}"/>
                </a:ext>
              </a:extLst>
            </p:cNvPr>
            <p:cNvSpPr txBox="1"/>
            <p:nvPr/>
          </p:nvSpPr>
          <p:spPr>
            <a:xfrm>
              <a:off x="650146" y="5947751"/>
              <a:ext cx="19371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223A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Leadership Team Review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13DE7F3-F9C1-5E9E-A8FC-D5F8A938A600}"/>
                </a:ext>
              </a:extLst>
            </p:cNvPr>
            <p:cNvSpPr txBox="1"/>
            <p:nvPr/>
          </p:nvSpPr>
          <p:spPr>
            <a:xfrm>
              <a:off x="537423" y="4161270"/>
              <a:ext cx="216521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Mid September</a:t>
              </a:r>
              <a:endParaRPr lang="en-US" sz="2400" b="1" err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AA6D61-381D-795E-082E-6247E5DEF3CD}"/>
              </a:ext>
            </a:extLst>
          </p:cNvPr>
          <p:cNvGrpSpPr/>
          <p:nvPr/>
        </p:nvGrpSpPr>
        <p:grpSpPr>
          <a:xfrm>
            <a:off x="275189" y="4740275"/>
            <a:ext cx="2165217" cy="2986810"/>
            <a:chOff x="537423" y="4161270"/>
            <a:chExt cx="2165217" cy="298681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6C883AF-9997-7ACE-E507-51775E25103F}"/>
                </a:ext>
              </a:extLst>
            </p:cNvPr>
            <p:cNvGrpSpPr/>
            <p:nvPr/>
          </p:nvGrpSpPr>
          <p:grpSpPr>
            <a:xfrm>
              <a:off x="1433281" y="4994292"/>
              <a:ext cx="373500" cy="953459"/>
              <a:chOff x="1434591" y="4994292"/>
              <a:chExt cx="373500" cy="953459"/>
            </a:xfrm>
          </p:grpSpPr>
          <p:sp>
            <p:nvSpPr>
              <p:cNvPr id="89" name="Google Shape;1093;p38">
                <a:extLst>
                  <a:ext uri="{FF2B5EF4-FFF2-40B4-BE49-F238E27FC236}">
                    <a16:creationId xmlns:a16="http://schemas.microsoft.com/office/drawing/2014/main" id="{08C65526-DB98-E02B-8F01-74BDA261D1D7}"/>
                  </a:ext>
                </a:extLst>
              </p:cNvPr>
              <p:cNvSpPr/>
              <p:nvPr/>
            </p:nvSpPr>
            <p:spPr>
              <a:xfrm>
                <a:off x="1525929" y="5085642"/>
                <a:ext cx="190800" cy="190800"/>
              </a:xfrm>
              <a:prstGeom prst="ellipse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094;p38">
                <a:extLst>
                  <a:ext uri="{FF2B5EF4-FFF2-40B4-BE49-F238E27FC236}">
                    <a16:creationId xmlns:a16="http://schemas.microsoft.com/office/drawing/2014/main" id="{FC301F10-1036-9984-C31C-C161467DC087}"/>
                  </a:ext>
                </a:extLst>
              </p:cNvPr>
              <p:cNvSpPr/>
              <p:nvPr/>
            </p:nvSpPr>
            <p:spPr>
              <a:xfrm>
                <a:off x="1434591" y="4994292"/>
                <a:ext cx="373500" cy="373500"/>
              </a:xfrm>
              <a:prstGeom prst="donut">
                <a:avLst>
                  <a:gd name="adj" fmla="val 10193"/>
                </a:avLst>
              </a:prstGeom>
              <a:solidFill>
                <a:srgbClr val="223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Conector recto 57">
                <a:extLst>
                  <a:ext uri="{FF2B5EF4-FFF2-40B4-BE49-F238E27FC236}">
                    <a16:creationId xmlns:a16="http://schemas.microsoft.com/office/drawing/2014/main" id="{6BB5046C-0F27-9753-3633-5618E1239FA4}"/>
                  </a:ext>
                </a:extLst>
              </p:cNvPr>
              <p:cNvCxnSpPr/>
              <p:nvPr/>
            </p:nvCxnSpPr>
            <p:spPr>
              <a:xfrm flipH="1">
                <a:off x="1620032" y="5367792"/>
                <a:ext cx="1297" cy="579959"/>
              </a:xfrm>
              <a:prstGeom prst="line">
                <a:avLst/>
              </a:prstGeom>
              <a:ln w="31750">
                <a:solidFill>
                  <a:srgbClr val="223A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4A4095-DAE2-5CC8-17CA-367A9D51B47B}"/>
                </a:ext>
              </a:extLst>
            </p:cNvPr>
            <p:cNvSpPr txBox="1"/>
            <p:nvPr/>
          </p:nvSpPr>
          <p:spPr>
            <a:xfrm>
              <a:off x="739108" y="5947751"/>
              <a:ext cx="1761847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MX" sz="2400" b="1" err="1">
                  <a:solidFill>
                    <a:srgbClr val="223A66"/>
                  </a:solidFill>
                  <a:latin typeface="Arial"/>
                  <a:cs typeface="Arial"/>
                </a:rPr>
                <a:t>Finance</a:t>
              </a:r>
              <a:r>
                <a:rPr lang="es-MX" sz="2400" b="1">
                  <a:solidFill>
                    <a:srgbClr val="223A66"/>
                  </a:solidFill>
                  <a:latin typeface="Arial"/>
                  <a:cs typeface="Arial"/>
                </a:rPr>
                <a:t> </a:t>
              </a:r>
            </a:p>
            <a:p>
              <a:pPr algn="ctr"/>
              <a:r>
                <a:rPr lang="es-MX" sz="2400" b="1">
                  <a:solidFill>
                    <a:srgbClr val="223A66"/>
                  </a:solidFill>
                  <a:latin typeface="Arial"/>
                  <a:cs typeface="Arial"/>
                </a:rPr>
                <a:t>&amp; Audit </a:t>
              </a:r>
              <a:r>
                <a:rPr lang="es-MX" sz="2400" b="1" err="1">
                  <a:solidFill>
                    <a:srgbClr val="223A66"/>
                  </a:solidFill>
                  <a:latin typeface="Arial"/>
                  <a:cs typeface="Arial"/>
                </a:rPr>
                <a:t>Committee</a:t>
              </a:r>
              <a:endParaRPr lang="en-US" sz="2400" b="1" err="1">
                <a:solidFill>
                  <a:srgbClr val="223A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8D31FA7-73BD-6EC1-D8A8-27D7885C89D5}"/>
                </a:ext>
              </a:extLst>
            </p:cNvPr>
            <p:cNvSpPr txBox="1"/>
            <p:nvPr/>
          </p:nvSpPr>
          <p:spPr>
            <a:xfrm>
              <a:off x="537423" y="4161270"/>
              <a:ext cx="2165217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400" b="1">
                  <a:solidFill>
                    <a:srgbClr val="223A66"/>
                  </a:solidFill>
                  <a:latin typeface="Arial"/>
                  <a:cs typeface="Arial"/>
                </a:rPr>
                <a:t>September 5</a:t>
              </a:r>
            </a:p>
          </p:txBody>
        </p: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F951AACA-A464-3946-BBF6-74FA46362D8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77342" y="3555034"/>
            <a:ext cx="817209" cy="645859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4A125E92-16DC-032A-2CF0-BDE432E5BD5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9035" y="3555034"/>
            <a:ext cx="817209" cy="6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CA59B4-4D92-EC8A-AB98-CB54F021C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294270"/>
              </p:ext>
            </p:extLst>
          </p:nvPr>
        </p:nvGraphicFramePr>
        <p:xfrm>
          <a:off x="1442244" y="3099306"/>
          <a:ext cx="17221200" cy="511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itle 3">
            <a:extLst>
              <a:ext uri="{FF2B5EF4-FFF2-40B4-BE49-F238E27FC236}">
                <a16:creationId xmlns:a16="http://schemas.microsoft.com/office/drawing/2014/main" id="{77C380DB-ED0B-4F54-B629-73BF5B9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PSB Budget Directions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2127CEA-76B1-1774-CBF7-921275C2B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48521"/>
              </p:ext>
            </p:extLst>
          </p:nvPr>
        </p:nvGraphicFramePr>
        <p:xfrm>
          <a:off x="1080506" y="2334986"/>
          <a:ext cx="17925951" cy="690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itle 3">
            <a:extLst>
              <a:ext uri="{FF2B5EF4-FFF2-40B4-BE49-F238E27FC236}">
                <a16:creationId xmlns:a16="http://schemas.microsoft.com/office/drawing/2014/main" id="{73C4F092-BDBB-4B2C-897C-643CF5B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Budget</a:t>
            </a:r>
            <a:br>
              <a:rPr lang="en-CA">
                <a:latin typeface="Verdana"/>
                <a:ea typeface="Verdana"/>
              </a:rPr>
            </a:br>
            <a:r>
              <a:rPr lang="en-CA">
                <a:latin typeface="Verdana"/>
                <a:ea typeface="Verdana"/>
              </a:rPr>
              <a:t>Recommendations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3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D0D3C-0F57-7125-B39A-540D55C7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6AF7EDE1-7F33-131B-9537-E2F2E33A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08" y="323724"/>
            <a:ext cx="7590724" cy="1244392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Recommendations Rationale</a:t>
            </a:r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8212B1-EA3B-B1D4-3C77-7887A1DC7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0" y="2275905"/>
            <a:ext cx="18546668" cy="78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>
              <a:buNone/>
            </a:pPr>
            <a:r>
              <a:rPr lang="en-CA" sz="3600" dirty="0">
                <a:solidFill>
                  <a:srgbClr val="262626"/>
                </a:solidFill>
                <a:latin typeface="Arial"/>
                <a:cs typeface="Arial"/>
              </a:rPr>
              <a:t>The OPS requires an investment at the top end of the City of Ottawa budget guidelines in order to:</a:t>
            </a:r>
          </a:p>
          <a:p>
            <a:pPr marL="0">
              <a:buNone/>
            </a:pPr>
            <a:endParaRPr lang="en-US" sz="3600" dirty="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marL="571500" lvl="1" indent="-571500">
              <a:buBlip>
                <a:blip r:embed="rId3"/>
              </a:buBlip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Provide adequate and effective policing in the City of Ottawa;</a:t>
            </a:r>
          </a:p>
          <a:p>
            <a:pPr marL="571500" lvl="1" indent="-571500">
              <a:buFont typeface="Arial"/>
              <a:buBlip>
                <a:blip r:embed="rId3"/>
              </a:buBlip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Deliver on the Board’s strategic plan and key performance indicators;</a:t>
            </a:r>
          </a:p>
          <a:p>
            <a:pPr marL="571500" lvl="1" indent="-571500">
              <a:buBlip>
                <a:blip r:embed="rId3"/>
              </a:buBlip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Adhere to obligations made in the ratified collective bargaining agreements with the Ottawa Police Association and the Senior Officer’s Association;</a:t>
            </a:r>
          </a:p>
          <a:p>
            <a:pPr marL="571500" lvl="1" indent="-571500">
              <a:buBlip>
                <a:blip r:embed="rId3"/>
              </a:buBlip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Implement the third year of the three-year staff stabilization plan, and pilot body worn cameras.  </a:t>
            </a:r>
          </a:p>
          <a:p>
            <a:pPr marL="571500" lvl="1" indent="-571500">
              <a:buBlip>
                <a:blip r:embed="rId3"/>
              </a:buBlip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In Budget 2025, OPS forecasted 10.6% police tax rate increase plus 1.5% assessment growth (total of 12.1%). For budget 2026, to line up with City of Ottawa budget guidelines, we have reduced our base budget request to 5% plus 1.6% assessment growth.  OPS was also provided 0.6% of base budget funding from PILT's for a total base budget increase of 7.2%. 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D8BB1-77B2-5DE8-60D2-0986D0166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62021" y="968586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0"/>
            </a:defPPr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A6033-1528-4FC6-BC5D-4516FF5FF6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B0E0B-929A-3094-416E-F7AB4C66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7286" y="2428491"/>
            <a:ext cx="18334436" cy="7336973"/>
          </a:xfrm>
        </p:spPr>
        <p:txBody>
          <a:bodyPr/>
          <a:lstStyle/>
          <a:p>
            <a:pPr marL="571500" indent="-571500" fontAlgn="base">
              <a:buBlip>
                <a:blip r:embed="rId3"/>
              </a:buBlip>
            </a:pP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Guided by a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consultation effort and operational insights</a:t>
            </a:r>
          </a:p>
          <a:p>
            <a:pPr marL="571500" indent="-571500" fontAlgn="base">
              <a:buBlip>
                <a:blip r:embed="rId3"/>
              </a:buBlip>
            </a:pPr>
            <a:endParaRPr lang="en-US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Designed to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on Board's Strategic Plan and build public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trust​</a:t>
            </a:r>
          </a:p>
          <a:p>
            <a:pPr marL="571500" indent="-571500" fontAlgn="base">
              <a:buBlip>
                <a:blip r:embed="rId3"/>
              </a:buBlip>
            </a:pPr>
            <a:endParaRPr lang="en-US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Addresses current and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future needs </a:t>
            </a: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policing with staged investments</a:t>
            </a:r>
          </a:p>
          <a:p>
            <a:pPr marL="571500" indent="-571500" fontAlgn="base">
              <a:buBlip>
                <a:blip r:embed="rId3"/>
              </a:buBlip>
            </a:pPr>
            <a:endParaRPr lang="en-US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Considers the financial demands and pressures resulting from the CBAs with the SOA and OPA</a:t>
            </a:r>
          </a:p>
          <a:p>
            <a:pPr marL="571500" indent="-571500" fontAlgn="base">
              <a:buBlip>
                <a:blip r:embed="rId3"/>
              </a:buBlip>
            </a:pPr>
            <a:endParaRPr lang="en-US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Prioritizes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Operational Stability ​</a:t>
            </a:r>
          </a:p>
          <a:p>
            <a:pPr marL="571500" indent="-571500" fontAlgn="base">
              <a:buBlip>
                <a:blip r:embed="rId3"/>
              </a:buBlip>
            </a:pPr>
            <a:endParaRPr lang="en-US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Customizes </a:t>
            </a: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community policing to address local needs </a:t>
            </a:r>
          </a:p>
          <a:p>
            <a:pPr fontAlgn="base"/>
            <a:endParaRPr lang="en-US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Blip>
                <a:blip r:embed="rId3"/>
              </a:buBlip>
            </a:pP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Advances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n-US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human rights</a:t>
            </a:r>
            <a:endParaRPr lang="en-US" sz="3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R="0"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CA" sz="3800" dirty="0">
              <a:solidFill>
                <a:srgbClr val="262626"/>
              </a:solidFill>
              <a:latin typeface="+mj-lt"/>
              <a:ea typeface="Times New Roman" panose="02020603050405020304" pitchFamily="18" charset="0"/>
            </a:endParaRPr>
          </a:p>
          <a:p>
            <a:endParaRPr lang="en-CA" sz="3800" dirty="0">
              <a:latin typeface="+mj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348370B-BDED-6D27-38A9-1B2F2171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356381"/>
            <a:ext cx="7863272" cy="992607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Budget Approach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D60CE-3FD2-C883-5B5C-DC5096CF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9" y="242669"/>
            <a:ext cx="7402235" cy="1008856"/>
          </a:xfrm>
        </p:spPr>
        <p:txBody>
          <a:bodyPr lIns="91440" tIns="45720" rIns="91440" bIns="45720" anchor="t"/>
          <a:lstStyle/>
          <a:p>
            <a:r>
              <a:rPr lang="en-CA">
                <a:latin typeface="Verdana"/>
                <a:ea typeface="Verdana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9F2031-A0DF-8CC2-5034-25C5A64B2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4" y="2480469"/>
            <a:ext cx="9296400" cy="669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CA" sz="4000" dirty="0"/>
              <a:t>Broad consultation aligned with CSPA 2019 / OPSB policy CR-6 to reflect community voices in the 2025 budget.​</a:t>
            </a:r>
          </a:p>
          <a:p>
            <a:pPr marL="571500" indent="-5715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CA" sz="4000" dirty="0"/>
              <a:t>Engaged interest holders (community/OPS members) to better understand policing needs.​</a:t>
            </a:r>
          </a:p>
          <a:p>
            <a:pPr marL="571500" indent="-5715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en-CA" sz="4000" dirty="0"/>
              <a:t>Feedback gathered via mixed methods informs public safety priorities and resource allocation.</a:t>
            </a:r>
            <a:endParaRPr lang="en-US" sz="40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FFCDC0B-68F9-1A10-8F59-66E30E1C72DC}"/>
              </a:ext>
            </a:extLst>
          </p:cNvPr>
          <p:cNvSpPr txBox="1">
            <a:spLocks/>
          </p:cNvSpPr>
          <p:nvPr/>
        </p:nvSpPr>
        <p:spPr>
          <a:xfrm>
            <a:off x="320880" y="356381"/>
            <a:ext cx="7863272" cy="99260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5400" b="1">
                <a:solidFill>
                  <a:srgbClr val="223A6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CA">
                <a:latin typeface="Verdana"/>
                <a:ea typeface="Verdana"/>
              </a:rPr>
              <a:t>Budget Consultation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8AA92-9CE2-E15B-2E36-4EEF9ABB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545" y="3261882"/>
            <a:ext cx="9469466" cy="51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3A66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sz="4400" dirty="0">
            <a:solidFill>
              <a:srgbClr val="223A66"/>
            </a:solidFill>
            <a:latin typeface="Source Sans 3 Semibold" panose="020B0703030403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FA2A349B0A534789938BAC70AD3DAC" ma:contentTypeVersion="15" ma:contentTypeDescription="Create a new document." ma:contentTypeScope="" ma:versionID="decb0aca4f5c940e61d3a77914dc1fa1">
  <xsd:schema xmlns:xsd="http://www.w3.org/2001/XMLSchema" xmlns:xs="http://www.w3.org/2001/XMLSchema" xmlns:p="http://schemas.microsoft.com/office/2006/metadata/properties" xmlns:ns2="43120ef9-731b-4425-98be-3499b065e85d" xmlns:ns3="9c39c15e-8a43-4f1b-a268-10e99ed3c6ec" targetNamespace="http://schemas.microsoft.com/office/2006/metadata/properties" ma:root="true" ma:fieldsID="8192cc4345d6eca891245ccdbf343dd0" ns2:_="" ns3:_="">
    <xsd:import namespace="43120ef9-731b-4425-98be-3499b065e85d"/>
    <xsd:import namespace="9c39c15e-8a43-4f1b-a268-10e99ed3c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Index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0ef9-731b-4425-98be-3499b065e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5888ba6-43e2-4073-b547-a7147d0c75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IndexLocation" ma:index="22" nillable="true" ma:displayName="1" ma:format="Dropdown" ma:internalName="IndexLocation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9c15e-8a43-4f1b-a268-10e99ed3c6e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3ed5fab-9a62-4b57-9438-530d4d5b8762}" ma:internalName="TaxCatchAll" ma:showField="CatchAllData" ma:web="9c39c15e-8a43-4f1b-a268-10e99ed3c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39c15e-8a43-4f1b-a268-10e99ed3c6ec" xsi:nil="true"/>
    <IndexLocation xmlns="43120ef9-731b-4425-98be-3499b065e85d" xsi:nil="true"/>
    <lcf76f155ced4ddcb4097134ff3c332f xmlns="43120ef9-731b-4425-98be-3499b065e85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4C08C2-DD6C-4D01-B18D-22BAADB1B6F7}"/>
</file>

<file path=customXml/itemProps2.xml><?xml version="1.0" encoding="utf-8"?>
<ds:datastoreItem xmlns:ds="http://schemas.openxmlformats.org/officeDocument/2006/customXml" ds:itemID="{A3DEEE87-F9A1-4EDC-A4C3-974A287F0299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047d359-f7f9-4aa8-9595-28e3c53e3d81"/>
  </ds:schemaRefs>
</ds:datastoreItem>
</file>

<file path=customXml/itemProps3.xml><?xml version="1.0" encoding="utf-8"?>
<ds:datastoreItem xmlns:ds="http://schemas.openxmlformats.org/officeDocument/2006/customXml" ds:itemID="{07B7E489-533E-443A-991E-6E78C1E4E2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2965</Words>
  <Application>Microsoft Office PowerPoint</Application>
  <PresentationFormat>Custom</PresentationFormat>
  <Paragraphs>733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Aptos</vt:lpstr>
      <vt:lpstr>Aptos Narrow</vt:lpstr>
      <vt:lpstr>Arial</vt:lpstr>
      <vt:lpstr>Calibri</vt:lpstr>
      <vt:lpstr>Source Sans Pro</vt:lpstr>
      <vt:lpstr>Verdana</vt:lpstr>
      <vt:lpstr>Verdana Pro</vt:lpstr>
      <vt:lpstr>Wingdings</vt:lpstr>
      <vt:lpstr>Wingdings,Sans-Serif</vt:lpstr>
      <vt:lpstr>Office Theme</vt:lpstr>
      <vt:lpstr>2026 Draft Operating and Capital Budget</vt:lpstr>
      <vt:lpstr>Overview</vt:lpstr>
      <vt:lpstr>PowerPoint Presentation</vt:lpstr>
      <vt:lpstr>Budget Timeline</vt:lpstr>
      <vt:lpstr>PSB Budget Directions</vt:lpstr>
      <vt:lpstr>Budget Recommendations</vt:lpstr>
      <vt:lpstr>Recommendations Rationale</vt:lpstr>
      <vt:lpstr>Budget Approach</vt:lpstr>
      <vt:lpstr> </vt:lpstr>
      <vt:lpstr>Budget Consultation</vt:lpstr>
      <vt:lpstr>What We Heard</vt:lpstr>
      <vt:lpstr>Strategic Direction</vt:lpstr>
      <vt:lpstr>Strategic  Direction</vt:lpstr>
      <vt:lpstr>PowerPoint Presentation</vt:lpstr>
      <vt:lpstr>Policing in Ottawa</vt:lpstr>
      <vt:lpstr>Policing in Ottawa</vt:lpstr>
      <vt:lpstr>Policing in Ottawa</vt:lpstr>
      <vt:lpstr>PowerPoint Presentation</vt:lpstr>
      <vt:lpstr>Policing in Ottawa</vt:lpstr>
      <vt:lpstr>Relevant Benchmarks</vt:lpstr>
      <vt:lpstr>Relevant Benchmarks</vt:lpstr>
      <vt:lpstr>PowerPoint Presentation</vt:lpstr>
      <vt:lpstr>Highlights</vt:lpstr>
      <vt:lpstr>Highlights</vt:lpstr>
      <vt:lpstr>PowerPoint Presentation</vt:lpstr>
      <vt:lpstr>Budget Proposal </vt:lpstr>
      <vt:lpstr>Draft Operating Budget</vt:lpstr>
      <vt:lpstr>2026 Draft Operating Budget</vt:lpstr>
      <vt:lpstr>Capital Budget</vt:lpstr>
      <vt:lpstr>Efficiencies</vt:lpstr>
      <vt:lpstr>Long Range Financial Plan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 PowerPoint Slide Deck  - 01b</dc:title>
  <dc:creator>Trevor</dc:creator>
  <cp:lastModifiedBy>Jonathan Sweet</cp:lastModifiedBy>
  <cp:revision>123</cp:revision>
  <cp:lastPrinted>2024-09-05T15:48:13Z</cp:lastPrinted>
  <dcterms:created xsi:type="dcterms:W3CDTF">2024-08-06T15:28:48Z</dcterms:created>
  <dcterms:modified xsi:type="dcterms:W3CDTF">2025-11-06T19:01:25Z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2024-08-06T00:00:00Z</vt:filetime>
  </property>
  <property fmtid="{D5CDD505-2E9C-101B-9397-08002B2CF9AE}" pid="3" name="Creator">
    <vt:lpwstr>Adobe Illustrator 28.6 (Windows)</vt:lpwstr>
  </property>
  <property fmtid="{D5CDD505-2E9C-101B-9397-08002B2CF9AE}" pid="4" name="LastSaved">
    <vt:filetime>2024-08-06T00:00:00Z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0x01010074FA2A349B0A534789938BAC70AD3DAC</vt:lpwstr>
  </property>
</Properties>
</file>